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8" r:id="rId2"/>
    <p:sldId id="269" r:id="rId3"/>
    <p:sldId id="270" r:id="rId4"/>
    <p:sldId id="271" r:id="rId5"/>
  </p:sldIdLst>
  <p:sldSz cx="6858000" cy="9144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40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40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40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40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463"/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98" autoAdjust="0"/>
    <p:restoredTop sz="94660"/>
  </p:normalViewPr>
  <p:slideViewPr>
    <p:cSldViewPr>
      <p:cViewPr>
        <p:scale>
          <a:sx n="100" d="100"/>
          <a:sy n="100" d="100"/>
        </p:scale>
        <p:origin x="-1038" y="192"/>
      </p:cViewPr>
      <p:guideLst>
        <p:guide orient="horz" pos="5587"/>
        <p:guide pos="4099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4" d="100"/>
          <a:sy n="54" d="100"/>
        </p:scale>
        <p:origin x="-2586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fr-FR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fr-FR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fr-FR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11DA298-3DEA-4E7F-9A32-86653C0F4A81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184169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fr-FR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fr-FR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143125" y="685800"/>
            <a:ext cx="25717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fr-FR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640C5F8-1A86-4829-9E8C-EE56C0C7F05A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731567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02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</p:spPr>
      </p:pic>
      <p:sp>
        <p:nvSpPr>
          <p:cNvPr id="3074" name="Rectangle 2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840581" y="2840568"/>
            <a:ext cx="5829300" cy="1960033"/>
          </a:xfrm>
        </p:spPr>
        <p:txBody>
          <a:bodyPr rIns="0" bIns="45720" anchor="ctr"/>
          <a:lstStyle>
            <a:lvl1pPr algn="r">
              <a:defRPr sz="4000"/>
            </a:lvl1pPr>
          </a:lstStyle>
          <a:p>
            <a:r>
              <a:rPr lang="ru-RU" dirty="0" smtClean="0"/>
              <a:t>Нажмите, чтобы изменить заголовок</a:t>
            </a:r>
            <a:endParaRPr lang="fr-FR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837010" y="5181600"/>
            <a:ext cx="5832872" cy="2336800"/>
          </a:xfrm>
        </p:spPr>
        <p:txBody>
          <a:bodyPr lIns="0" rIns="0"/>
          <a:lstStyle>
            <a:lvl1pPr marL="0" indent="0" algn="r">
              <a:buFontTx/>
              <a:buNone/>
              <a:defRPr baseline="0"/>
            </a:lvl1pPr>
          </a:lstStyle>
          <a:p>
            <a:r>
              <a:rPr lang="ru-RU" dirty="0" smtClean="0"/>
              <a:t>Нажмите, чтобы изменить подзаголовок</a:t>
            </a:r>
            <a:endParaRPr lang="fr-FR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049180" y="7740352"/>
            <a:ext cx="1600200" cy="635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r>
              <a:rPr lang="ru-RU" dirty="0" smtClean="0"/>
              <a:t>Дата</a:t>
            </a:r>
            <a:endParaRPr lang="fr-F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B53AED4-F549-4D65-B27D-3F484CA97257}" type="slidenum">
              <a:rPr lang="fr-FR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 descr="09.jp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52512" y="192617"/>
            <a:ext cx="5454254" cy="11154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9144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52512" y="1788585"/>
            <a:ext cx="5462588" cy="63351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025253" y="8257117"/>
            <a:ext cx="3186113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0" numCol="1" anchor="b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endParaRPr lang="fr-F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86450" y="8221134"/>
            <a:ext cx="620316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586353D-CD1D-4D1A-9534-8E9CCE484AF1}" type="slidenum">
              <a:rPr lang="fr-FR"/>
              <a:pPr/>
              <a:t>‹#›</a:t>
            </a:fld>
            <a:endParaRPr lang="fr-FR"/>
          </a:p>
        </p:txBody>
      </p:sp>
      <p:sp>
        <p:nvSpPr>
          <p:cNvPr id="1036" name="Line 12"/>
          <p:cNvSpPr>
            <a:spLocks noChangeShapeType="1"/>
          </p:cNvSpPr>
          <p:nvPr userDrawn="1"/>
        </p:nvSpPr>
        <p:spPr bwMode="auto">
          <a:xfrm>
            <a:off x="1052513" y="1479551"/>
            <a:ext cx="5468541" cy="0"/>
          </a:xfrm>
          <a:prstGeom prst="line">
            <a:avLst/>
          </a:prstGeom>
          <a:noFill/>
          <a:ln w="28575">
            <a:solidFill>
              <a:srgbClr val="008463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HRSaratov@cetelem.ru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if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b="1" dirty="0" smtClean="0">
                <a:solidFill>
                  <a:srgbClr val="008463"/>
                </a:solidFill>
                <a:latin typeface="Arial" pitchFamily="34" charset="0"/>
                <a:cs typeface="Arial" pitchFamily="34" charset="0"/>
              </a:rPr>
              <a:t>   Работа в «Сетелем Банк» ООО </a:t>
            </a:r>
            <a:endParaRPr lang="ru-RU" sz="2400" b="1" dirty="0">
              <a:solidFill>
                <a:srgbClr val="008463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6672" y="1547664"/>
            <a:ext cx="6192688" cy="6840760"/>
          </a:xfrm>
        </p:spPr>
        <p:txBody>
          <a:bodyPr/>
          <a:lstStyle/>
          <a:p>
            <a:pPr algn="ctr">
              <a:buNone/>
            </a:pPr>
            <a:r>
              <a:rPr lang="ru-RU" sz="1100" b="1" dirty="0" smtClean="0"/>
              <a:t>"Сетелем Банк" ООО</a:t>
            </a:r>
            <a:r>
              <a:rPr lang="ru-RU" sz="1100" dirty="0" smtClean="0"/>
              <a:t>  16.09.2013 г. открыл новый контактный центр в Саратове!</a:t>
            </a:r>
          </a:p>
          <a:p>
            <a:pPr algn="ctr">
              <a:buNone/>
            </a:pPr>
            <a:r>
              <a:rPr lang="ru-RU" sz="1100" dirty="0" smtClean="0"/>
              <a:t>Благодаря новому КЦ Сетелем планирует улучшить качество обслуживания клиентов.</a:t>
            </a:r>
          </a:p>
          <a:p>
            <a:pPr algn="ctr">
              <a:buNone/>
            </a:pPr>
            <a:r>
              <a:rPr lang="ru-RU" sz="1100" dirty="0" smtClean="0"/>
              <a:t>Контакт-центр принимает и обрабатывает звонки, </a:t>
            </a:r>
            <a:endParaRPr lang="en-US" sz="1100" dirty="0" smtClean="0"/>
          </a:p>
          <a:p>
            <a:pPr algn="ctr">
              <a:buNone/>
            </a:pPr>
            <a:r>
              <a:rPr lang="ru-RU" sz="1100" dirty="0" smtClean="0"/>
              <a:t>поступающие от клиентов банка со всей России,</a:t>
            </a:r>
          </a:p>
          <a:p>
            <a:pPr algn="ctr">
              <a:buNone/>
            </a:pPr>
            <a:r>
              <a:rPr lang="ru-RU" sz="1100" dirty="0" smtClean="0"/>
              <a:t>без перерывов и выходных — с 07:00 до 22:00 часов, 365 дней в году,</a:t>
            </a:r>
          </a:p>
          <a:p>
            <a:pPr algn="ctr">
              <a:buNone/>
            </a:pPr>
            <a:r>
              <a:rPr lang="ru-RU" sz="1100" dirty="0" smtClean="0"/>
              <a:t>а с начала февраля 2014 года контакт-центр заработал и в круглосуточном режиме 24/7. </a:t>
            </a:r>
          </a:p>
          <a:p>
            <a:pPr>
              <a:buNone/>
            </a:pPr>
            <a:r>
              <a:rPr lang="ru-RU" sz="1100" dirty="0" smtClean="0"/>
              <a:t> </a:t>
            </a:r>
          </a:p>
          <a:p>
            <a:pPr algn="ctr">
              <a:buNone/>
            </a:pPr>
            <a:r>
              <a:rPr lang="ru-RU" sz="1100" dirty="0" smtClean="0"/>
              <a:t>Новый контактный центр отвечает самым современным требованиям к офисным помещениям:</a:t>
            </a:r>
          </a:p>
          <a:p>
            <a:r>
              <a:rPr lang="ru-RU" sz="1100" dirty="0" smtClean="0"/>
              <a:t>в офисе предусмотрены системы вентиляции и кондиционирования,</a:t>
            </a:r>
          </a:p>
          <a:p>
            <a:r>
              <a:rPr lang="ru-RU" sz="1100" dirty="0" smtClean="0"/>
              <a:t>выделены зоны отдыха для персонала,</a:t>
            </a:r>
          </a:p>
          <a:p>
            <a:r>
              <a:rPr lang="ru-RU" sz="1100" dirty="0" smtClean="0"/>
              <a:t>оборудована специальная зона для приема пищи,</a:t>
            </a:r>
          </a:p>
          <a:p>
            <a:r>
              <a:rPr lang="ru-RU" sz="1100" dirty="0" smtClean="0"/>
              <a:t>индивидуальные шкафчики для хранения одежды и личных вещей.</a:t>
            </a:r>
          </a:p>
          <a:p>
            <a:pPr>
              <a:buNone/>
            </a:pPr>
            <a:r>
              <a:rPr lang="ru-RU" sz="1100" dirty="0" smtClean="0"/>
              <a:t> </a:t>
            </a:r>
          </a:p>
          <a:p>
            <a:pPr algn="ctr">
              <a:buNone/>
            </a:pPr>
            <a:r>
              <a:rPr lang="ru-RU" sz="1100" dirty="0" smtClean="0"/>
              <a:t>Контакт-центр открыл свои двери во вновь отремонтированном здании в центре  Заводского района города Саратова </a:t>
            </a:r>
          </a:p>
          <a:p>
            <a:pPr algn="ctr">
              <a:buNone/>
            </a:pPr>
            <a:r>
              <a:rPr lang="ru-RU" sz="1100" dirty="0" smtClean="0"/>
              <a:t>по адресу</a:t>
            </a:r>
            <a:r>
              <a:rPr lang="ru-RU" sz="1100" b="1" dirty="0" smtClean="0"/>
              <a:t>: пл. Орджоникидзе, д.1.</a:t>
            </a:r>
            <a:endParaRPr lang="ru-RU" sz="1100" dirty="0" smtClean="0"/>
          </a:p>
          <a:p>
            <a:pPr>
              <a:buNone/>
            </a:pPr>
            <a:r>
              <a:rPr lang="ru-RU" sz="1100" dirty="0" smtClean="0"/>
              <a:t> </a:t>
            </a:r>
            <a:endParaRPr lang="en-US" sz="1100" dirty="0" smtClean="0"/>
          </a:p>
          <a:p>
            <a:pPr>
              <a:buNone/>
            </a:pPr>
            <a:endParaRPr lang="en-US" sz="1100" dirty="0" smtClean="0"/>
          </a:p>
          <a:p>
            <a:pPr>
              <a:buNone/>
            </a:pPr>
            <a:endParaRPr lang="ru-RU" sz="1100" dirty="0" smtClean="0"/>
          </a:p>
          <a:p>
            <a:pPr algn="ctr">
              <a:buNone/>
            </a:pPr>
            <a:r>
              <a:rPr lang="ru-RU" sz="1100" b="1" dirty="0" smtClean="0"/>
              <a:t>НАЧНИ КАРЬЕРУ С НАМИ!</a:t>
            </a:r>
            <a:endParaRPr lang="ru-RU" sz="1100" dirty="0" smtClean="0"/>
          </a:p>
          <a:p>
            <a:pPr>
              <a:buNone/>
            </a:pPr>
            <a:r>
              <a:rPr lang="ru-RU" sz="1100" dirty="0" smtClean="0"/>
              <a:t> </a:t>
            </a:r>
          </a:p>
          <a:p>
            <a:pPr algn="ctr">
              <a:buNone/>
            </a:pPr>
            <a:r>
              <a:rPr lang="ru-RU" sz="1100" dirty="0" smtClean="0"/>
              <a:t>ЗВОНИ И ЗАПИСЫВАЙСЯ НА СОБЕСЕДОВАНИЕ ПРЯМО СЕЙЧАС:</a:t>
            </a:r>
          </a:p>
          <a:p>
            <a:pPr algn="ctr">
              <a:buNone/>
            </a:pPr>
            <a:r>
              <a:rPr lang="ru-RU" sz="1100" b="1" dirty="0" smtClean="0"/>
              <a:t> </a:t>
            </a:r>
            <a:endParaRPr lang="ru-RU" sz="1100" dirty="0" smtClean="0"/>
          </a:p>
          <a:p>
            <a:pPr algn="ctr">
              <a:buNone/>
            </a:pPr>
            <a:r>
              <a:rPr lang="ru-RU" sz="1100" b="1" dirty="0" smtClean="0"/>
              <a:t>+7 987 330 33 33</a:t>
            </a:r>
            <a:endParaRPr lang="ru-RU" sz="1100" dirty="0" smtClean="0"/>
          </a:p>
          <a:p>
            <a:pPr algn="ctr">
              <a:buNone/>
            </a:pPr>
            <a:r>
              <a:rPr lang="ru-RU" sz="1100" b="1" dirty="0" smtClean="0"/>
              <a:t>+7 (8452) 66-96-86</a:t>
            </a:r>
            <a:endParaRPr lang="ru-RU" sz="1100" dirty="0" smtClean="0"/>
          </a:p>
          <a:p>
            <a:pPr>
              <a:buNone/>
            </a:pPr>
            <a:r>
              <a:rPr lang="en-US" sz="1100" b="1" dirty="0" smtClean="0"/>
              <a:t> </a:t>
            </a:r>
            <a:endParaRPr lang="ru-RU" sz="1100" dirty="0" smtClean="0"/>
          </a:p>
          <a:p>
            <a:pPr algn="ctr">
              <a:buNone/>
            </a:pPr>
            <a:r>
              <a:rPr lang="ru-RU" sz="1100" dirty="0" smtClean="0"/>
              <a:t>ИЛИ ОТПРАВЛЯЙ СВОЁ РЕЗЮМЕ НА НАШ ЭЛЕКТРОННЫЙ АДРЕС: </a:t>
            </a:r>
          </a:p>
          <a:p>
            <a:pPr algn="ctr">
              <a:buNone/>
            </a:pPr>
            <a:r>
              <a:rPr lang="en-US" sz="1100" b="1" u="sng" dirty="0" err="1" smtClean="0">
                <a:hlinkClick r:id="rId2"/>
              </a:rPr>
              <a:t>HRSaratov</a:t>
            </a:r>
            <a:r>
              <a:rPr lang="ru-RU" sz="1100" b="1" u="sng" dirty="0" smtClean="0">
                <a:hlinkClick r:id="rId2"/>
              </a:rPr>
              <a:t>@</a:t>
            </a:r>
            <a:r>
              <a:rPr lang="en-US" sz="1100" b="1" u="sng" dirty="0" smtClean="0">
                <a:hlinkClick r:id="rId2"/>
              </a:rPr>
              <a:t>cetelem</a:t>
            </a:r>
            <a:r>
              <a:rPr lang="ru-RU" sz="1100" b="1" u="sng" dirty="0" smtClean="0">
                <a:hlinkClick r:id="rId2"/>
              </a:rPr>
              <a:t>.</a:t>
            </a:r>
            <a:r>
              <a:rPr lang="en-US" sz="1100" b="1" u="sng" dirty="0" smtClean="0">
                <a:hlinkClick r:id="rId2"/>
              </a:rPr>
              <a:t>ru</a:t>
            </a:r>
            <a:r>
              <a:rPr lang="ru-RU" sz="1100" b="1" dirty="0" smtClean="0"/>
              <a:t>.</a:t>
            </a:r>
            <a:endParaRPr lang="ru-RU" sz="1100" dirty="0" smtClean="0"/>
          </a:p>
          <a:p>
            <a:pPr algn="ctr">
              <a:buNone/>
            </a:pPr>
            <a:r>
              <a:rPr lang="ru-RU" sz="1100" b="1" dirty="0" smtClean="0"/>
              <a:t> </a:t>
            </a:r>
            <a:endParaRPr lang="ru-RU" sz="1100" dirty="0" smtClean="0"/>
          </a:p>
          <a:p>
            <a:pPr algn="ctr">
              <a:buNone/>
            </a:pPr>
            <a:r>
              <a:rPr lang="ru-RU" sz="1100" b="1" dirty="0" smtClean="0"/>
              <a:t>НАМ ЕСТЬ, ЧТО ТЕБЕ ПРЕДЛОЖИТЬ!</a:t>
            </a:r>
            <a:endParaRPr lang="ru-RU" sz="1100" dirty="0" smtClean="0"/>
          </a:p>
          <a:p>
            <a:pPr>
              <a:buNone/>
            </a:pPr>
            <a:r>
              <a:rPr lang="ru-RU" sz="1600" b="1" dirty="0" smtClean="0"/>
              <a:t> </a:t>
            </a:r>
            <a:endParaRPr lang="ru-RU" sz="1600" dirty="0" smtClean="0"/>
          </a:p>
          <a:p>
            <a:pPr>
              <a:buNone/>
            </a:pPr>
            <a:endParaRPr lang="ru-RU" sz="1600" dirty="0" smtClean="0">
              <a:solidFill>
                <a:srgbClr val="008463"/>
              </a:solidFill>
              <a:latin typeface="Tahoma" pitchFamily="34" charset="0"/>
              <a:cs typeface="Tahoma" pitchFamily="34" charset="0"/>
            </a:endParaRPr>
          </a:p>
          <a:p>
            <a:pPr>
              <a:buNone/>
            </a:pPr>
            <a:endParaRPr lang="ru-RU" sz="1600" dirty="0" smtClean="0">
              <a:solidFill>
                <a:srgbClr val="008463"/>
              </a:solidFill>
              <a:latin typeface="Tahoma" pitchFamily="34" charset="0"/>
              <a:cs typeface="Tahoma" pitchFamily="34" charset="0"/>
            </a:endParaRPr>
          </a:p>
          <a:p>
            <a:pPr>
              <a:buNone/>
            </a:pPr>
            <a:endParaRPr lang="ru-RU" sz="1600" dirty="0" smtClean="0">
              <a:solidFill>
                <a:srgbClr val="FF3399"/>
              </a:solidFill>
              <a:latin typeface="Tahoma" pitchFamily="34" charset="0"/>
              <a:cs typeface="Tahoma" pitchFamily="34" charset="0"/>
            </a:endParaRPr>
          </a:p>
          <a:p>
            <a:pPr>
              <a:buNone/>
            </a:pPr>
            <a:r>
              <a:rPr lang="ru-RU" sz="1600" b="1" dirty="0" smtClean="0">
                <a:latin typeface="Tahoma" pitchFamily="34" charset="0"/>
                <a:cs typeface="Tahoma" pitchFamily="34" charset="0"/>
              </a:rPr>
              <a:t/>
            </a:r>
            <a:br>
              <a:rPr lang="ru-RU" sz="1600" b="1" dirty="0" smtClean="0">
                <a:latin typeface="Tahoma" pitchFamily="34" charset="0"/>
                <a:cs typeface="Tahoma" pitchFamily="34" charset="0"/>
              </a:rPr>
            </a:br>
            <a:endParaRPr lang="ru-RU" sz="1600" b="1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B53AED4-F549-4D65-B27D-3F484CA97257}" type="slidenum">
              <a:rPr lang="fr-FR" smtClean="0"/>
              <a:pPr/>
              <a:t>1</a:t>
            </a:fld>
            <a:endParaRPr lang="fr-F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52736" y="251520"/>
            <a:ext cx="5454254" cy="1115483"/>
          </a:xfrm>
        </p:spPr>
        <p:txBody>
          <a:bodyPr/>
          <a:lstStyle/>
          <a:p>
            <a:pPr algn="ctr"/>
            <a:r>
              <a:rPr lang="ru-RU" sz="2000" dirty="0" smtClean="0">
                <a:solidFill>
                  <a:srgbClr val="008463"/>
                </a:solidFill>
                <a:latin typeface="Arial" pitchFamily="34" charset="0"/>
                <a:cs typeface="Arial" pitchFamily="34" charset="0"/>
              </a:rPr>
              <a:t>Младший специалист отдела клиентского обслуживания</a:t>
            </a:r>
            <a:endParaRPr lang="ru-RU" sz="2000" dirty="0">
              <a:solidFill>
                <a:srgbClr val="008463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64704" y="1547665"/>
            <a:ext cx="5904656" cy="6576104"/>
          </a:xfrm>
        </p:spPr>
        <p:txBody>
          <a:bodyPr/>
          <a:lstStyle/>
          <a:p>
            <a:pPr>
              <a:buNone/>
            </a:pPr>
            <a:r>
              <a:rPr lang="ru-RU" sz="1300" b="1" dirty="0" smtClean="0"/>
              <a:t>Приглашаем активных и коммуникабельных людей на должность младшего специалиста отдела клиентского обслуживания.</a:t>
            </a:r>
            <a:endParaRPr lang="ru-RU" sz="1300" dirty="0" smtClean="0"/>
          </a:p>
          <a:p>
            <a:pPr>
              <a:buNone/>
            </a:pPr>
            <a:r>
              <a:rPr lang="ru-RU" sz="1300" b="1" dirty="0" smtClean="0">
                <a:solidFill>
                  <a:srgbClr val="008463"/>
                </a:solidFill>
              </a:rPr>
              <a:t>Вам предстоит:</a:t>
            </a:r>
            <a:endParaRPr lang="ru-RU" sz="1300" dirty="0" smtClean="0">
              <a:solidFill>
                <a:srgbClr val="008463"/>
              </a:solidFill>
            </a:endParaRPr>
          </a:p>
          <a:p>
            <a:r>
              <a:rPr lang="ru-RU" sz="1300" dirty="0" smtClean="0"/>
              <a:t>Обрабатывать входящие звонки;</a:t>
            </a:r>
          </a:p>
          <a:p>
            <a:r>
              <a:rPr lang="ru-RU" sz="1300" dirty="0" smtClean="0"/>
              <a:t>Консультировать клиентов по продуктам и услугам Банка;</a:t>
            </a:r>
          </a:p>
          <a:p>
            <a:r>
              <a:rPr lang="ru-RU" sz="1300" dirty="0" smtClean="0"/>
              <a:t>Помогать клиентам Банка в решении сложных вопросов;</a:t>
            </a:r>
          </a:p>
          <a:p>
            <a:r>
              <a:rPr lang="ru-RU" sz="1300" dirty="0" smtClean="0"/>
              <a:t>Вводить информацию в базу данных.</a:t>
            </a:r>
          </a:p>
          <a:p>
            <a:pPr>
              <a:buNone/>
            </a:pPr>
            <a:r>
              <a:rPr lang="ru-RU" sz="1300" b="1" dirty="0" smtClean="0">
                <a:solidFill>
                  <a:srgbClr val="008463"/>
                </a:solidFill>
              </a:rPr>
              <a:t>Требования:</a:t>
            </a:r>
            <a:endParaRPr lang="ru-RU" sz="1300" dirty="0" smtClean="0">
              <a:solidFill>
                <a:srgbClr val="008463"/>
              </a:solidFill>
            </a:endParaRPr>
          </a:p>
          <a:p>
            <a:r>
              <a:rPr lang="ru-RU" sz="1300" dirty="0" smtClean="0"/>
              <a:t>Среднее профессиональное, высшее или неоконченное высшее образование;</a:t>
            </a:r>
          </a:p>
          <a:p>
            <a:r>
              <a:rPr lang="ru-RU" sz="1300" dirty="0" smtClean="0"/>
              <a:t>Коммуникабельность и грамотная речь;</a:t>
            </a:r>
          </a:p>
          <a:p>
            <a:r>
              <a:rPr lang="ru-RU" sz="1300" dirty="0" smtClean="0"/>
              <a:t>Желание учиться продуктам и услугам в банковской сфере;</a:t>
            </a:r>
          </a:p>
          <a:p>
            <a:r>
              <a:rPr lang="ru-RU" sz="1300" dirty="0" smtClean="0"/>
              <a:t>Желателен опыт работы в call-центре.</a:t>
            </a:r>
          </a:p>
          <a:p>
            <a:pPr>
              <a:buNone/>
            </a:pPr>
            <a:r>
              <a:rPr lang="ru-RU" sz="1300" dirty="0" smtClean="0"/>
              <a:t>  </a:t>
            </a:r>
            <a:r>
              <a:rPr lang="ru-RU" sz="1300" b="1" dirty="0" smtClean="0">
                <a:solidFill>
                  <a:srgbClr val="008463"/>
                </a:solidFill>
              </a:rPr>
              <a:t>Мы предлагаем:</a:t>
            </a:r>
            <a:endParaRPr lang="ru-RU" sz="1300" dirty="0" smtClean="0">
              <a:solidFill>
                <a:srgbClr val="008463"/>
              </a:solidFill>
            </a:endParaRPr>
          </a:p>
          <a:p>
            <a:r>
              <a:rPr lang="ru-RU" sz="1300" dirty="0" smtClean="0"/>
              <a:t>Оформление в строгом соответствии с трудовым законодательством РФ;</a:t>
            </a:r>
          </a:p>
          <a:p>
            <a:r>
              <a:rPr lang="ru-RU" sz="1300" dirty="0" smtClean="0"/>
              <a:t>Комфортные рабочие места, оснащенные современным оборудованием;</a:t>
            </a:r>
          </a:p>
          <a:p>
            <a:r>
              <a:rPr lang="ru-RU" sz="1300" dirty="0" smtClean="0"/>
              <a:t>Фиксированный оклад;</a:t>
            </a:r>
          </a:p>
          <a:p>
            <a:r>
              <a:rPr lang="ru-RU" sz="1300" dirty="0" smtClean="0"/>
              <a:t>Ежемесячный бонус при выполнении плановых показателей;</a:t>
            </a:r>
          </a:p>
          <a:p>
            <a:r>
              <a:rPr lang="ru-RU" sz="1300" dirty="0" smtClean="0"/>
              <a:t>Дотация на питание через 6 месяцев работы;</a:t>
            </a:r>
          </a:p>
          <a:p>
            <a:r>
              <a:rPr lang="ru-RU" sz="1300" dirty="0" smtClean="0"/>
              <a:t>Добровольное медицинское страхование, включая стоматологию, через 6 месяцев работы;</a:t>
            </a:r>
          </a:p>
          <a:p>
            <a:r>
              <a:rPr lang="ru-RU" sz="1300" dirty="0" smtClean="0"/>
              <a:t>Сменный график работы (8 или 11-часовые смены, возможны ночные смены);</a:t>
            </a:r>
          </a:p>
          <a:p>
            <a:r>
              <a:rPr lang="ru-RU" sz="1300" dirty="0" smtClean="0"/>
              <a:t>Систематическое обучение;</a:t>
            </a:r>
          </a:p>
          <a:p>
            <a:r>
              <a:rPr lang="ru-RU" sz="1300" dirty="0" smtClean="0"/>
              <a:t>Работа в молодом дружном коллективе;</a:t>
            </a:r>
          </a:p>
          <a:p>
            <a:r>
              <a:rPr lang="ru-RU" sz="1300" dirty="0" smtClean="0"/>
              <a:t>Возможность личного, профессионального и карьерного роста.</a:t>
            </a:r>
          </a:p>
          <a:p>
            <a:pPr>
              <a:buNone/>
            </a:pPr>
            <a:r>
              <a:rPr lang="ru-RU" sz="1300" dirty="0" smtClean="0"/>
              <a:t> </a:t>
            </a:r>
          </a:p>
          <a:p>
            <a:pPr>
              <a:buNone/>
            </a:pPr>
            <a:endParaRPr lang="ru-RU" sz="1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B53AED4-F549-4D65-B27D-3F484CA97257}" type="slidenum">
              <a:rPr lang="fr-FR" smtClean="0"/>
              <a:pPr/>
              <a:t>2</a:t>
            </a:fld>
            <a:endParaRPr lang="fr-FR"/>
          </a:p>
        </p:txBody>
      </p:sp>
      <p:pic>
        <p:nvPicPr>
          <p:cNvPr id="5" name="Содержимое 4" descr="credito_cafe_sans_fond.jpg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5805264" y="4355976"/>
            <a:ext cx="908720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000" dirty="0" smtClean="0">
                <a:solidFill>
                  <a:srgbClr val="008463"/>
                </a:solidFill>
                <a:latin typeface="Arial" pitchFamily="34" charset="0"/>
                <a:cs typeface="Arial" pitchFamily="34" charset="0"/>
              </a:rPr>
              <a:t>Специалист отдела раннего взыскания</a:t>
            </a: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92696" y="1547665"/>
            <a:ext cx="6048672" cy="6576104"/>
          </a:xfrm>
        </p:spPr>
        <p:txBody>
          <a:bodyPr/>
          <a:lstStyle/>
          <a:p>
            <a:pPr>
              <a:buNone/>
            </a:pPr>
            <a:r>
              <a:rPr lang="ru-RU" sz="1300" b="1" dirty="0" smtClean="0"/>
              <a:t>Приглашаем настойчивых и требовательных, с опытом работы  для      </a:t>
            </a:r>
          </a:p>
          <a:p>
            <a:pPr>
              <a:buNone/>
            </a:pPr>
            <a:r>
              <a:rPr lang="ru-RU" sz="1300" b="1" dirty="0" smtClean="0"/>
              <a:t>                        переговоров с должниками по телефону.</a:t>
            </a:r>
            <a:endParaRPr lang="ru-RU" sz="1300" dirty="0" smtClean="0"/>
          </a:p>
          <a:p>
            <a:pPr>
              <a:buNone/>
            </a:pPr>
            <a:r>
              <a:rPr lang="ru-RU" sz="1300" b="1" dirty="0" smtClean="0">
                <a:solidFill>
                  <a:srgbClr val="008463"/>
                </a:solidFill>
              </a:rPr>
              <a:t>Обязанности:</a:t>
            </a:r>
            <a:endParaRPr lang="ru-RU" sz="1300" dirty="0" smtClean="0">
              <a:solidFill>
                <a:srgbClr val="008463"/>
              </a:solidFill>
            </a:endParaRPr>
          </a:p>
          <a:p>
            <a:r>
              <a:rPr lang="ru-RU" sz="1300" dirty="0" smtClean="0"/>
              <a:t>Взыскание просроченной задолженности, ведение переговоров;</a:t>
            </a:r>
          </a:p>
          <a:p>
            <a:r>
              <a:rPr lang="ru-RU" sz="1300" dirty="0" smtClean="0"/>
              <a:t>Воздействие на должников в рамках правового поля;</a:t>
            </a:r>
          </a:p>
          <a:p>
            <a:r>
              <a:rPr lang="ru-RU" sz="1300" dirty="0" smtClean="0"/>
              <a:t>Мотивация должников к оплате;</a:t>
            </a:r>
          </a:p>
          <a:p>
            <a:r>
              <a:rPr lang="ru-RU" sz="1300" dirty="0" smtClean="0"/>
              <a:t>Консультации по способам погашения задолженности;</a:t>
            </a:r>
          </a:p>
          <a:p>
            <a:r>
              <a:rPr lang="ru-RU" sz="1300" dirty="0" smtClean="0"/>
              <a:t>Работа с базой данных.</a:t>
            </a:r>
          </a:p>
          <a:p>
            <a:pPr>
              <a:buNone/>
            </a:pPr>
            <a:r>
              <a:rPr lang="ru-RU" sz="1300" b="1" dirty="0" smtClean="0">
                <a:solidFill>
                  <a:srgbClr val="008463"/>
                </a:solidFill>
              </a:rPr>
              <a:t>Требования:</a:t>
            </a:r>
            <a:endParaRPr lang="ru-RU" sz="1300" dirty="0" smtClean="0">
              <a:solidFill>
                <a:srgbClr val="008463"/>
              </a:solidFill>
            </a:endParaRPr>
          </a:p>
          <a:p>
            <a:r>
              <a:rPr lang="ru-RU" sz="1300" dirty="0" smtClean="0"/>
              <a:t>Высшее‚ неполное высшее образование;</a:t>
            </a:r>
          </a:p>
          <a:p>
            <a:r>
              <a:rPr lang="ru-RU" sz="1300" dirty="0" smtClean="0"/>
              <a:t>Желателен опыт работы в банковской сфере‚ </a:t>
            </a:r>
            <a:r>
              <a:rPr lang="ru-RU" sz="1300" dirty="0" err="1" smtClean="0"/>
              <a:t>контакт-центре</a:t>
            </a:r>
            <a:r>
              <a:rPr lang="ru-RU" sz="1300" dirty="0" smtClean="0"/>
              <a:t> или продажах;</a:t>
            </a:r>
          </a:p>
          <a:p>
            <a:r>
              <a:rPr lang="ru-RU" sz="1300" dirty="0" smtClean="0"/>
              <a:t>Грамотная речь;</a:t>
            </a:r>
          </a:p>
          <a:p>
            <a:r>
              <a:rPr lang="ru-RU" sz="1300" dirty="0" err="1" smtClean="0"/>
              <a:t>Стрессоустойчивость</a:t>
            </a:r>
            <a:r>
              <a:rPr lang="ru-RU" sz="1300" dirty="0" smtClean="0"/>
              <a:t>;</a:t>
            </a:r>
          </a:p>
          <a:p>
            <a:r>
              <a:rPr lang="ru-RU" sz="1300" dirty="0" smtClean="0"/>
              <a:t>Нацеленность на результат.</a:t>
            </a:r>
          </a:p>
          <a:p>
            <a:pPr>
              <a:buNone/>
            </a:pPr>
            <a:r>
              <a:rPr lang="ru-RU" sz="1300" b="1" dirty="0" smtClean="0">
                <a:solidFill>
                  <a:srgbClr val="008463"/>
                </a:solidFill>
              </a:rPr>
              <a:t>Условия:</a:t>
            </a:r>
            <a:endParaRPr lang="ru-RU" sz="1300" dirty="0" smtClean="0">
              <a:solidFill>
                <a:srgbClr val="008463"/>
              </a:solidFill>
            </a:endParaRPr>
          </a:p>
          <a:p>
            <a:r>
              <a:rPr lang="ru-RU" sz="1300" dirty="0" smtClean="0"/>
              <a:t>Оформление в строгом соответствии с трудовым законодательством РФ;</a:t>
            </a:r>
          </a:p>
          <a:p>
            <a:r>
              <a:rPr lang="ru-RU" sz="1300" dirty="0" smtClean="0"/>
              <a:t>Комфортные рабочие места, оснащенные современным оборудованием;</a:t>
            </a:r>
          </a:p>
          <a:p>
            <a:r>
              <a:rPr lang="ru-RU" sz="1300" dirty="0" smtClean="0"/>
              <a:t>Фиксированный оклад;</a:t>
            </a:r>
          </a:p>
          <a:p>
            <a:r>
              <a:rPr lang="ru-RU" sz="1300" dirty="0" smtClean="0"/>
              <a:t>Ежемесячный бонус при выполнении плановых показателей;</a:t>
            </a:r>
          </a:p>
          <a:p>
            <a:r>
              <a:rPr lang="ru-RU" sz="1300" dirty="0" smtClean="0"/>
              <a:t>Дотация на питание через 6 месяцев работы;</a:t>
            </a:r>
          </a:p>
          <a:p>
            <a:r>
              <a:rPr lang="ru-RU" sz="1300" dirty="0" smtClean="0"/>
              <a:t>Добровольное медицинское страхование, включая стоматологию, через 6 месяцев работы;</a:t>
            </a:r>
          </a:p>
          <a:p>
            <a:r>
              <a:rPr lang="ru-RU" sz="1300" dirty="0" smtClean="0"/>
              <a:t>Сменный график работы (8 или 11-часовые смены);</a:t>
            </a:r>
          </a:p>
          <a:p>
            <a:r>
              <a:rPr lang="ru-RU" sz="1300" dirty="0" smtClean="0"/>
              <a:t>Систематическое обучение;</a:t>
            </a:r>
          </a:p>
          <a:p>
            <a:r>
              <a:rPr lang="ru-RU" sz="1300" dirty="0" smtClean="0"/>
              <a:t>Работа в молодом дружном коллективе;</a:t>
            </a:r>
          </a:p>
          <a:p>
            <a:r>
              <a:rPr lang="ru-RU" sz="1300" dirty="0" smtClean="0"/>
              <a:t>Возможность личного, профессионального и карьерного роста.</a:t>
            </a:r>
          </a:p>
          <a:p>
            <a:pPr>
              <a:buNone/>
            </a:pPr>
            <a:endParaRPr lang="ru-RU" sz="13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B53AED4-F549-4D65-B27D-3F484CA97257}" type="slidenum">
              <a:rPr lang="fr-FR" smtClean="0"/>
              <a:pPr/>
              <a:t>3</a:t>
            </a:fld>
            <a:endParaRPr lang="fr-FR"/>
          </a:p>
        </p:txBody>
      </p:sp>
      <p:pic>
        <p:nvPicPr>
          <p:cNvPr id="5" name="Рисунок 4" descr="SPX076_CETELEM_CREDITO_JURISTE.t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13176" y="5508104"/>
            <a:ext cx="2916882" cy="3264363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000" dirty="0" smtClean="0">
                <a:solidFill>
                  <a:srgbClr val="008463"/>
                </a:solidFill>
                <a:latin typeface="Arial" pitchFamily="34" charset="0"/>
                <a:cs typeface="Arial" pitchFamily="34" charset="0"/>
              </a:rPr>
              <a:t>Специалист отдела </a:t>
            </a:r>
            <a:r>
              <a:rPr lang="ru-RU" sz="2000" dirty="0" err="1" smtClean="0">
                <a:solidFill>
                  <a:srgbClr val="008463"/>
                </a:solidFill>
                <a:latin typeface="Arial" pitchFamily="34" charset="0"/>
                <a:cs typeface="Arial" pitchFamily="34" charset="0"/>
              </a:rPr>
              <a:t>телемаркетинга</a:t>
            </a: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64704" y="1619673"/>
            <a:ext cx="5904656" cy="6504096"/>
          </a:xfrm>
        </p:spPr>
        <p:txBody>
          <a:bodyPr/>
          <a:lstStyle/>
          <a:p>
            <a:pPr>
              <a:buNone/>
            </a:pPr>
            <a:r>
              <a:rPr lang="ru-RU" sz="1300" b="1" dirty="0" smtClean="0"/>
              <a:t>Если Вы активны, энергичны и ориентированы на достижение </a:t>
            </a:r>
          </a:p>
          <a:p>
            <a:pPr>
              <a:buNone/>
            </a:pPr>
            <a:r>
              <a:rPr lang="ru-RU" sz="1300" b="1" dirty="0" smtClean="0"/>
              <a:t>               целей, тогда Вы - наш идеальный кандидат!</a:t>
            </a:r>
            <a:endParaRPr lang="ru-RU" sz="1300" dirty="0" smtClean="0"/>
          </a:p>
          <a:p>
            <a:pPr>
              <a:buNone/>
            </a:pPr>
            <a:r>
              <a:rPr lang="ru-RU" sz="1300" b="1" dirty="0" smtClean="0">
                <a:solidFill>
                  <a:srgbClr val="008463"/>
                </a:solidFill>
              </a:rPr>
              <a:t>Вам предстоит:</a:t>
            </a:r>
            <a:endParaRPr lang="ru-RU" sz="1300" dirty="0" smtClean="0">
              <a:solidFill>
                <a:srgbClr val="008463"/>
              </a:solidFill>
            </a:endParaRPr>
          </a:p>
          <a:p>
            <a:r>
              <a:rPr lang="ru-RU" sz="1300" dirty="0" smtClean="0"/>
              <a:t>Совершать мотивирующие звонки по телефону действующим клиентам Банка;</a:t>
            </a:r>
          </a:p>
          <a:p>
            <a:r>
              <a:rPr lang="ru-RU" sz="1300" dirty="0" smtClean="0"/>
              <a:t>Осуществлять продажи кредитных продуктов по телефону лояльным клиентам Банка;</a:t>
            </a:r>
          </a:p>
          <a:p>
            <a:r>
              <a:rPr lang="ru-RU" sz="1300" dirty="0" smtClean="0"/>
              <a:t>Работать с базой данных.</a:t>
            </a:r>
          </a:p>
          <a:p>
            <a:pPr>
              <a:buNone/>
            </a:pPr>
            <a:r>
              <a:rPr lang="ru-RU" sz="1300" b="1" dirty="0" smtClean="0">
                <a:solidFill>
                  <a:srgbClr val="008463"/>
                </a:solidFill>
              </a:rPr>
              <a:t>Требования:</a:t>
            </a:r>
            <a:endParaRPr lang="ru-RU" sz="1300" dirty="0" smtClean="0">
              <a:solidFill>
                <a:srgbClr val="008463"/>
              </a:solidFill>
            </a:endParaRPr>
          </a:p>
          <a:p>
            <a:r>
              <a:rPr lang="ru-RU" sz="1300" dirty="0" smtClean="0"/>
              <a:t>Высшее или неоконченное высшее образование;</a:t>
            </a:r>
          </a:p>
          <a:p>
            <a:r>
              <a:rPr lang="ru-RU" sz="1300" dirty="0" smtClean="0"/>
              <a:t>Активная жизненная позиция;</a:t>
            </a:r>
          </a:p>
          <a:p>
            <a:r>
              <a:rPr lang="ru-RU" sz="1300" dirty="0" smtClean="0"/>
              <a:t>Ориентация на результат;</a:t>
            </a:r>
          </a:p>
          <a:p>
            <a:r>
              <a:rPr lang="ru-RU" sz="1300" dirty="0" smtClean="0"/>
              <a:t>Умение понимать потребности клиента;</a:t>
            </a:r>
          </a:p>
          <a:p>
            <a:r>
              <a:rPr lang="ru-RU" sz="1300" dirty="0" smtClean="0"/>
              <a:t>Исполнительность;</a:t>
            </a:r>
          </a:p>
          <a:p>
            <a:r>
              <a:rPr lang="ru-RU" sz="1300" dirty="0" smtClean="0"/>
              <a:t>Желателен опыт продаж по телефону.</a:t>
            </a:r>
          </a:p>
          <a:p>
            <a:pPr>
              <a:buNone/>
            </a:pPr>
            <a:r>
              <a:rPr lang="ru-RU" sz="1300" b="1" dirty="0" smtClean="0">
                <a:solidFill>
                  <a:srgbClr val="008463"/>
                </a:solidFill>
              </a:rPr>
              <a:t>Мы предлагаем:</a:t>
            </a:r>
            <a:endParaRPr lang="ru-RU" sz="1300" dirty="0" smtClean="0">
              <a:solidFill>
                <a:srgbClr val="008463"/>
              </a:solidFill>
            </a:endParaRPr>
          </a:p>
          <a:p>
            <a:r>
              <a:rPr lang="ru-RU" sz="1300" dirty="0" smtClean="0"/>
              <a:t>Оформление в строгом соответствии с трудовым законодательством РФ;</a:t>
            </a:r>
          </a:p>
          <a:p>
            <a:r>
              <a:rPr lang="ru-RU" sz="1300" dirty="0" smtClean="0"/>
              <a:t>Комфортные рабочие места, оснащенные современным оборудованием;</a:t>
            </a:r>
          </a:p>
          <a:p>
            <a:r>
              <a:rPr lang="ru-RU" sz="1300" dirty="0" smtClean="0"/>
              <a:t>Фиксированный оклад;</a:t>
            </a:r>
          </a:p>
          <a:p>
            <a:r>
              <a:rPr lang="ru-RU" sz="1300" dirty="0" smtClean="0"/>
              <a:t>Ежемесячный бонус при выполнении плановых показателей;</a:t>
            </a:r>
          </a:p>
          <a:p>
            <a:r>
              <a:rPr lang="ru-RU" sz="1300" dirty="0" smtClean="0"/>
              <a:t>Дотация на питание через 6 месяцев работы;</a:t>
            </a:r>
          </a:p>
          <a:p>
            <a:r>
              <a:rPr lang="ru-RU" sz="1300" dirty="0" smtClean="0"/>
              <a:t>Добровольное медицинское страхование, включая стоматологию, через 6 месяцев работы;</a:t>
            </a:r>
          </a:p>
          <a:p>
            <a:r>
              <a:rPr lang="ru-RU" sz="1300" dirty="0" smtClean="0"/>
              <a:t>График работы 5/2 с 9.00 до 18.00;</a:t>
            </a:r>
          </a:p>
          <a:p>
            <a:r>
              <a:rPr lang="ru-RU" sz="1300" dirty="0" smtClean="0"/>
              <a:t>Систематическое обучение;</a:t>
            </a:r>
          </a:p>
          <a:p>
            <a:r>
              <a:rPr lang="ru-RU" sz="1300" dirty="0" smtClean="0"/>
              <a:t>Работа в молодом дружном коллективе;</a:t>
            </a:r>
          </a:p>
          <a:p>
            <a:r>
              <a:rPr lang="ru-RU" sz="1300" dirty="0" smtClean="0"/>
              <a:t>Возможность личного, профессионального и карьерного роста.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B53AED4-F549-4D65-B27D-3F484CA97257}" type="slidenum">
              <a:rPr lang="fr-FR" smtClean="0"/>
              <a:pPr/>
              <a:t>4</a:t>
            </a:fld>
            <a:endParaRPr lang="fr-F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752</TotalTime>
  <Words>259</Words>
  <Application>Microsoft Office PowerPoint</Application>
  <PresentationFormat>Экран (4:3)</PresentationFormat>
  <Paragraphs>114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Modèle par défaut</vt:lpstr>
      <vt:lpstr>   Работа в «Сетелем Банк» ООО </vt:lpstr>
      <vt:lpstr>Младший специалист отдела клиентского обслуживания</vt:lpstr>
      <vt:lpstr>Специалист отдела раннего взыскания</vt:lpstr>
      <vt:lpstr>Специалист отдела телемаркетинга</vt:lpstr>
    </vt:vector>
  </TitlesOfParts>
  <Company>a-co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Julien Oheix</dc:creator>
  <cp:lastModifiedBy>User</cp:lastModifiedBy>
  <cp:revision>85</cp:revision>
  <dcterms:created xsi:type="dcterms:W3CDTF">2008-05-22T21:54:41Z</dcterms:created>
  <dcterms:modified xsi:type="dcterms:W3CDTF">2014-09-05T08:07:05Z</dcterms:modified>
</cp:coreProperties>
</file>