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504" r:id="rId2"/>
    <p:sldId id="561" r:id="rId3"/>
    <p:sldId id="560" r:id="rId4"/>
    <p:sldId id="562" r:id="rId5"/>
    <p:sldId id="555" r:id="rId6"/>
    <p:sldId id="550" r:id="rId7"/>
    <p:sldId id="518" r:id="rId8"/>
    <p:sldId id="563" r:id="rId9"/>
    <p:sldId id="564" r:id="rId10"/>
    <p:sldId id="556" r:id="rId11"/>
    <p:sldId id="557" r:id="rId12"/>
    <p:sldId id="573" r:id="rId13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99"/>
    <a:srgbClr val="CC0000"/>
    <a:srgbClr val="3399FF"/>
    <a:srgbClr val="FF3300"/>
    <a:srgbClr val="FFCC66"/>
    <a:srgbClr val="FF9933"/>
    <a:srgbClr val="009900"/>
    <a:srgbClr val="66FF33"/>
    <a:srgbClr val="FC8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333" autoAdjust="0"/>
  </p:normalViewPr>
  <p:slideViewPr>
    <p:cSldViewPr>
      <p:cViewPr varScale="1">
        <p:scale>
          <a:sx n="109" d="100"/>
          <a:sy n="109" d="100"/>
        </p:scale>
        <p:origin x="58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4131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23FB29-6165-441F-8113-436352E0A9DD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0538" cy="34131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248120-C65F-4F6D-8695-4ABE0A596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9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4F5646-D616-410D-95B1-51B2678DA28A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39088" cy="3059113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B79081-F2F4-4C99-A125-9E725356D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96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79081-F2F4-4C99-A125-9E725356D9D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0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79081-F2F4-4C99-A125-9E725356D9D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1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79081-F2F4-4C99-A125-9E725356D9D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3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79081-F2F4-4C99-A125-9E725356D9D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5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6068E5-7226-41A4-B00C-FDA8DB1949BE}" type="datetime1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0D3E-9E37-464F-997B-A7143DD0C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2A31-B716-43B3-BF48-ACA7D3C699AF}" type="datetime1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81DB-7ED4-47E9-84CB-7F3B0BE3A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0D8B-CF0E-40B8-A749-0F623AE64857}" type="datetime1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6A9E-D89D-422D-B13B-DB32C119E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6D4E-5504-4094-98CC-9CCFDCBE77D5}" type="datetime1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B874E-561B-4127-85D3-21E5117B5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57FA24-D742-44AF-8C1F-2AEF2567CE48}" type="datetime1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C807-BBBA-4A37-AD78-7EC5AA8A1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5A44-FF40-4ED2-9DB1-508DDE3F5C41}" type="datetime1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6385-2A73-4922-8063-DBBC87C08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2983-EA25-431E-BF84-A751ABD51FD5}" type="datetime1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D6E3-54CC-4051-AA9A-62D060797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43E8-F0DB-491A-A851-2EDCF4A812BA}" type="datetime1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C58F-33AD-4512-9899-3C1425B75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EE19-7662-4C94-9794-D6657DDEFDAC}" type="datetime1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05441-67D7-4DC1-8526-DD9024796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F22F-6AC9-4950-A640-675E349A5524}" type="datetime1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FC37-963B-4B53-83BA-F2711AE4F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1DE575-C89D-459F-ABD6-BD33D0CC707F}" type="datetime1">
              <a:rPr lang="ru-RU" smtClean="0"/>
              <a:t>21.10.2021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15E4-562D-4757-AB53-6A9F3B1C7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9C96B19-F6E3-462C-ABDF-5F0263285554}" type="datetime1">
              <a:rPr lang="ru-RU" smtClean="0"/>
              <a:t>21.10.2021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659B19-F1D2-4813-A56D-E9C8D504F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05441-67D7-4DC1-8526-DD9024796EB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376" y="836712"/>
            <a:ext cx="2736304" cy="3996849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791744" y="1252740"/>
            <a:ext cx="8400255" cy="127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66725">
              <a:defRPr/>
            </a:pPr>
            <a:endParaRPr lang="ru-RU" sz="800" b="1" dirty="0">
              <a:ln/>
              <a:solidFill>
                <a:schemeClr val="accent3"/>
              </a:solidFill>
              <a:latin typeface="+mj-lt"/>
              <a:cs typeface="+mn-cs"/>
            </a:endParaRPr>
          </a:p>
          <a:p>
            <a:pPr algn="ctr" defTabSz="466725">
              <a:defRPr/>
            </a:pPr>
            <a:r>
              <a:rPr lang="ru-RU" sz="7200" b="1" dirty="0" smtClean="0">
                <a:ln/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</a:t>
            </a:r>
            <a:endParaRPr lang="ru-RU" sz="7200" b="1" dirty="0">
              <a:ln/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1744" y="308347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  <a:endParaRPr lang="ru-RU" sz="6000" b="1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мысли </a:t>
            </a:r>
            <a:r>
              <a:rPr lang="ru-RU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слова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791744" y="345334"/>
            <a:ext cx="8400255" cy="35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000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500" dirty="0">
              <a:ln w="0">
                <a:noFill/>
              </a:ln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232227"/>
            <a:ext cx="1016000" cy="365125"/>
          </a:xfrm>
        </p:spPr>
        <p:txBody>
          <a:bodyPr/>
          <a:lstStyle/>
          <a:p>
            <a:pPr>
              <a:defRPr/>
            </a:pPr>
            <a:fld id="{47C05441-67D7-4DC1-8526-DD9024796EB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65788"/>
            <a:ext cx="12191999" cy="4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28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45" y="1052736"/>
            <a:ext cx="1394757" cy="2037286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919536" y="2564904"/>
            <a:ext cx="7776863" cy="3888432"/>
            <a:chOff x="1703954" y="1901890"/>
            <a:chExt cx="7992445" cy="4330337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703954" y="1901890"/>
              <a:ext cx="7992445" cy="4330337"/>
              <a:chOff x="7353265" y="3215298"/>
              <a:chExt cx="4176464" cy="1175023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7432349" y="3215298"/>
                <a:ext cx="3344823" cy="11750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335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7353265" y="3578477"/>
                <a:ext cx="4176464" cy="1002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42900"/>
                <a:endParaRPr lang="ru-RU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1888482" y="2060848"/>
              <a:ext cx="6223742" cy="381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200" b="1" dirty="0">
                  <a:ln/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 207.1 УК РФ </a:t>
              </a:r>
              <a:r>
                <a:rPr lang="ru-RU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Публичное </a:t>
              </a:r>
              <a:r>
                <a:rPr lang="ru-RU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распространение заведомо ложной информации об обстоятельствах, представляющих угрозу жизни и безопасности </a:t>
              </a:r>
              <a:r>
                <a:rPr lang="ru-RU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граждан.</a:t>
              </a:r>
            </a:p>
            <a:p>
              <a:pPr algn="just"/>
              <a:endPara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200" b="1" dirty="0">
                  <a:ln/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 207.2 УК РФ </a:t>
              </a:r>
              <a:r>
                <a:rPr lang="ru-RU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Публичное распространение заведомо ложной общественно значимой информации, повлекшее тяжкие последствия.</a:t>
              </a:r>
            </a:p>
            <a:p>
              <a:pPr algn="just"/>
              <a:endPara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200" b="1" dirty="0">
                  <a:ln/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 280.2 УК РФ </a:t>
              </a:r>
              <a:r>
                <a:rPr lang="ru-RU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 территориальной целостности Российской Федерации.</a:t>
              </a: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64" y="2564903"/>
            <a:ext cx="2453671" cy="3701659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sunrise" dir="t">
              <a:rot lat="0" lon="0" rev="1800000"/>
            </a:lightRig>
          </a:scene3d>
          <a:sp3d extrusionH="254000" contourW="19050" prstMaterial="metal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6" name="Группа 5"/>
          <p:cNvGrpSpPr/>
          <p:nvPr/>
        </p:nvGrpSpPr>
        <p:grpSpPr>
          <a:xfrm>
            <a:off x="2279576" y="1273026"/>
            <a:ext cx="5848020" cy="981212"/>
            <a:chOff x="2279576" y="1273026"/>
            <a:chExt cx="5848020" cy="98121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279576" y="1273026"/>
              <a:ext cx="5848020" cy="981212"/>
              <a:chOff x="1775520" y="2214697"/>
              <a:chExt cx="9361040" cy="78734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775520" y="2214697"/>
                <a:ext cx="9361040" cy="787348"/>
              </a:xfrm>
              <a:prstGeom prst="round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glow" dir="t"/>
              </a:scene3d>
              <a:sp3d prstMaterial="flat">
                <a:bevelT w="139700" h="133350"/>
                <a:bevelB w="101600" h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264215" y="2344725"/>
                <a:ext cx="7732474" cy="469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интересах национальной безопасности и территориальной 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целостности.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592" y="1424884"/>
              <a:ext cx="641984" cy="641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90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376243"/>
            <a:ext cx="1016000" cy="365125"/>
          </a:xfrm>
        </p:spPr>
        <p:txBody>
          <a:bodyPr/>
          <a:lstStyle/>
          <a:p>
            <a:pPr>
              <a:defRPr/>
            </a:pPr>
            <a:fld id="{47C05441-67D7-4DC1-8526-DD9024796EB0}" type="slidenum">
              <a:rPr lang="ru-RU" sz="1100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ru-RU" sz="110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65788"/>
            <a:ext cx="12191999" cy="4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28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45" y="1052736"/>
            <a:ext cx="1394757" cy="2037286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1544" y="2267580"/>
            <a:ext cx="6705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3 статья 212 Массовые </a:t>
            </a:r>
            <a:r>
              <a:rPr lang="ru-RU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беспорядки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703954" y="2251759"/>
            <a:ext cx="7992445" cy="2113345"/>
            <a:chOff x="1703954" y="2035734"/>
            <a:chExt cx="7992445" cy="211334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03954" y="2035734"/>
              <a:ext cx="7992445" cy="2113345"/>
              <a:chOff x="1703954" y="2035734"/>
              <a:chExt cx="7992445" cy="2113345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1703954" y="2035734"/>
                <a:ext cx="7992445" cy="2113345"/>
                <a:chOff x="7353265" y="3578477"/>
                <a:chExt cx="4176464" cy="5734495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7503546" y="4778647"/>
                  <a:ext cx="3649906" cy="453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3350" h="127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7353265" y="3578477"/>
                  <a:ext cx="4176464" cy="9186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342900"/>
                  <a:endParaRPr lang="ru-RU" sz="1600" b="1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" name="Прямоугольник 1"/>
              <p:cNvSpPr/>
              <p:nvPr/>
            </p:nvSpPr>
            <p:spPr>
              <a:xfrm>
                <a:off x="1888482" y="2204864"/>
                <a:ext cx="6727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2071210" y="2609616"/>
              <a:ext cx="683310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 массовыми беспорядками понимаются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действия, сопровождавшиеся насилием, погромами, поджогами, уничтожением имущества, применением оружия, взрывных устройств, взрывчатых, отравляющих либо иных веществ и предметов, представляющих опасность для окружающих, а также оказанием вооруженного сопротивления представителю власти.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855296" y="4581128"/>
            <a:ext cx="7121026" cy="1832364"/>
            <a:chOff x="1855296" y="4260932"/>
            <a:chExt cx="7121026" cy="183236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855296" y="4260932"/>
              <a:ext cx="7121026" cy="1832364"/>
            </a:xfrm>
            <a:prstGeom prst="round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GlowDiffused trans="37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855296" y="4365104"/>
              <a:ext cx="704901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Сообщения в сети  Интернет </a:t>
              </a:r>
              <a:r>
                <a:rPr lang="ru-RU" b="1" dirty="0">
                  <a:ln/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 необходимости силового (вооруженного) противостояния правоохранительным органам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период проведения массовых публичных мероприятий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правоприменителем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могут быть расценены как призывы к массовым беспорядкам.</a:t>
              </a: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4223792" y="5837428"/>
            <a:ext cx="4608512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888482" y="6125460"/>
            <a:ext cx="2479326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60" y="2356285"/>
            <a:ext cx="2569196" cy="3875942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sunrise" dir="t">
              <a:rot lat="0" lon="0" rev="1800000"/>
            </a:lightRig>
          </a:scene3d>
          <a:sp3d extrusionH="254000" contourW="19050" prstMaterial="metal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28" name="Группа 27"/>
          <p:cNvGrpSpPr/>
          <p:nvPr/>
        </p:nvGrpSpPr>
        <p:grpSpPr>
          <a:xfrm>
            <a:off x="2563751" y="1223652"/>
            <a:ext cx="5848020" cy="981212"/>
            <a:chOff x="2279576" y="1273026"/>
            <a:chExt cx="5848020" cy="981212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279576" y="1273026"/>
              <a:ext cx="5848020" cy="981212"/>
              <a:chOff x="1775520" y="2214697"/>
              <a:chExt cx="9361040" cy="787348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1775520" y="2214697"/>
                <a:ext cx="9361040" cy="787348"/>
              </a:xfrm>
              <a:prstGeom prst="roundRect">
                <a:avLst/>
              </a:prstGeom>
              <a:blipFill>
                <a:blip r:embed="rId6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glow" dir="t"/>
              </a:scene3d>
              <a:sp3d prstMaterial="flat">
                <a:bevelT w="139700" h="133350"/>
                <a:bevelB w="101600" h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264215" y="2344725"/>
                <a:ext cx="7732474" cy="469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В целях охраны общественного порядка и общественного благосостояния.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592" y="1424884"/>
              <a:ext cx="641984" cy="641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09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232227"/>
            <a:ext cx="1016000" cy="365125"/>
          </a:xfrm>
        </p:spPr>
        <p:txBody>
          <a:bodyPr/>
          <a:lstStyle/>
          <a:p>
            <a:pPr>
              <a:defRPr/>
            </a:pPr>
            <a:fld id="{47C05441-67D7-4DC1-8526-DD9024796EB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65788"/>
            <a:ext cx="12191999" cy="4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28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45" y="1052736"/>
            <a:ext cx="1394757" cy="2037286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859918" y="1268760"/>
            <a:ext cx="9636682" cy="5413105"/>
            <a:chOff x="1859918" y="1268760"/>
            <a:chExt cx="9636682" cy="54131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  <a14:imgEffect>
                        <a14:sharpenSoften amount="-2500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918" y="1268760"/>
              <a:ext cx="9636682" cy="5413105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3" name="Прямоугольник 2"/>
            <p:cNvSpPr/>
            <p:nvPr/>
          </p:nvSpPr>
          <p:spPr>
            <a:xfrm>
              <a:off x="2351584" y="1692091"/>
              <a:ext cx="8496944" cy="44012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just"/>
              <a:r>
                <a:rPr lang="ru-RU" sz="4000" b="1" dirty="0">
                  <a:ln w="0"/>
                  <a:solidFill>
                    <a:srgbClr val="CC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Информационный </a:t>
              </a:r>
              <a:r>
                <a:rPr lang="ru-RU" sz="4000" b="1" dirty="0" err="1">
                  <a:ln w="0"/>
                  <a:solidFill>
                    <a:srgbClr val="CC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вброс</a:t>
              </a:r>
              <a:r>
                <a:rPr lang="ru-RU" sz="4000" b="1" dirty="0">
                  <a:ln w="0"/>
                  <a:solidFill>
                    <a:srgbClr val="CC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4000" b="1" dirty="0">
                  <a:ln w="0"/>
                  <a:latin typeface="Times New Roman" panose="02020603050405020304" pitchFamily="18" charset="0"/>
                  <a:ea typeface="Times New Roman" panose="02020603050405020304" pitchFamily="18" charset="0"/>
                </a:rPr>
                <a:t>- это метод распространения информации, основанный на резком массовом заполнении сетевого пространства какой-либо короткой информацией для создания резонанса в информационном пространстве. </a:t>
              </a:r>
              <a:endParaRPr lang="ru-RU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5653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232227"/>
            <a:ext cx="1016000" cy="365125"/>
          </a:xfrm>
        </p:spPr>
        <p:txBody>
          <a:bodyPr/>
          <a:lstStyle/>
          <a:p>
            <a:pPr>
              <a:defRPr/>
            </a:pPr>
            <a:fld id="{47C05441-67D7-4DC1-8526-DD9024796EB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65788"/>
            <a:ext cx="12191999" cy="4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28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45" y="1052736"/>
            <a:ext cx="1394757" cy="2037286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204864"/>
            <a:ext cx="9980643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7292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207568" y="4221088"/>
            <a:ext cx="8174400" cy="1758628"/>
            <a:chOff x="2207568" y="4221088"/>
            <a:chExt cx="8174400" cy="175862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207568" y="4221088"/>
              <a:ext cx="8174400" cy="1758628"/>
            </a:xfrm>
            <a:prstGeom prst="round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 trans="37000" pressure="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10-конечная звезда 2"/>
            <p:cNvSpPr/>
            <p:nvPr/>
          </p:nvSpPr>
          <p:spPr>
            <a:xfrm>
              <a:off x="2329909" y="4803547"/>
              <a:ext cx="669747" cy="641677"/>
            </a:xfrm>
            <a:prstGeom prst="star10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2</a:t>
              </a:r>
              <a:endParaRPr lang="ru-RU" sz="36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207568" y="2152642"/>
            <a:ext cx="8174400" cy="1512168"/>
            <a:chOff x="2207568" y="2152642"/>
            <a:chExt cx="8174400" cy="15121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207568" y="2152642"/>
              <a:ext cx="8174400" cy="1512168"/>
            </a:xfrm>
            <a:prstGeom prst="round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 trans="37000" pressure="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6" name="10-конечная звезда 35"/>
            <p:cNvSpPr/>
            <p:nvPr/>
          </p:nvSpPr>
          <p:spPr>
            <a:xfrm>
              <a:off x="2376750" y="2557180"/>
              <a:ext cx="669747" cy="641677"/>
            </a:xfrm>
            <a:prstGeom prst="star10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1</a:t>
              </a:r>
              <a:endParaRPr lang="ru-RU" sz="3600" dirty="0"/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05441-67D7-4DC1-8526-DD9024796EB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180352" y="2500597"/>
            <a:ext cx="6931131" cy="816258"/>
            <a:chOff x="2708912" y="2132856"/>
            <a:chExt cx="7995600" cy="93610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842684" y="2132856"/>
              <a:ext cx="3861828" cy="936104"/>
              <a:chOff x="6842684" y="2132856"/>
              <a:chExt cx="3861828" cy="936104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6842685" y="2132856"/>
                <a:ext cx="3744150" cy="936104"/>
              </a:xfrm>
              <a:prstGeom prst="roundRect">
                <a:avLst/>
              </a:prstGeom>
              <a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PencilSketch trans="23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glow" dir="t"/>
              </a:scene3d>
              <a:sp3d prstMaterial="flat">
                <a:bevelT w="139700" h="133350"/>
                <a:bevelB w="101600" h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6842684" y="2244256"/>
                <a:ext cx="3861828" cy="689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harsh" dir="t"/>
              </a:scene3d>
              <a:sp3d>
                <a:bevelT/>
              </a:sp3d>
            </p:spPr>
            <p:txBody>
              <a:bodyPr wrap="square" lIns="46668" tIns="23334" rIns="46668" bIns="23334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 defTabSz="466725">
                  <a:defRPr/>
                </a:pPr>
                <a:r>
                  <a:rPr lang="ru-RU" sz="3600" b="1" dirty="0" smtClean="0">
                    <a:ln/>
                    <a:solidFill>
                      <a:srgbClr val="99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Свобода слова</a:t>
                </a:r>
                <a:endParaRPr lang="ru-RU" sz="900" b="1" dirty="0">
                  <a:ln/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2708912" y="2132856"/>
              <a:ext cx="3861829" cy="936104"/>
              <a:chOff x="4809348" y="1196752"/>
              <a:chExt cx="3861829" cy="936104"/>
            </a:xfrm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4850101" y="1196752"/>
                <a:ext cx="3744150" cy="936104"/>
              </a:xfrm>
              <a:prstGeom prst="roundRect">
                <a:avLst/>
              </a:prstGeom>
              <a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GlowDiffused trans="22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glow" dir="t"/>
              </a:scene3d>
              <a:sp3d prstMaterial="flat">
                <a:bevelT w="139700" h="133350"/>
                <a:bevelB w="101600" h="69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4809348" y="1308153"/>
                <a:ext cx="3861829" cy="689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r="54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harsh" dir="t"/>
              </a:scene3d>
              <a:sp3d>
                <a:bevelT/>
              </a:sp3d>
            </p:spPr>
            <p:txBody>
              <a:bodyPr wrap="square" lIns="46668" tIns="23334" rIns="46668" bIns="23334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 defTabSz="466725">
                  <a:defRPr/>
                </a:pPr>
                <a:r>
                  <a:rPr lang="ru-RU" sz="3600" b="1" dirty="0" smtClean="0">
                    <a:ln/>
                    <a:solidFill>
                      <a:srgbClr val="99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Свобода мысли</a:t>
                </a:r>
                <a:endParaRPr lang="ru-RU" sz="900" b="1" dirty="0">
                  <a:ln/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265788"/>
            <a:ext cx="12191999" cy="4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28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145" y="1052736"/>
            <a:ext cx="1394757" cy="2037286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088629" y="4569043"/>
            <a:ext cx="6981706" cy="1120562"/>
            <a:chOff x="3088629" y="4569043"/>
            <a:chExt cx="6981706" cy="1120562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6781109" y="4569043"/>
              <a:ext cx="3264799" cy="1120562"/>
            </a:xfrm>
            <a:prstGeom prst="roundRect">
              <a:avLst/>
            </a:prstGeom>
            <a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owDiffused trans="22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119233" y="4569043"/>
              <a:ext cx="3264799" cy="1120562"/>
            </a:xfrm>
            <a:prstGeom prst="roundRect">
              <a:avLst/>
            </a:prstGeom>
            <a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owDiffused trans="22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6702924" y="4569043"/>
              <a:ext cx="3367411" cy="103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harsh" dir="t"/>
            </a:scene3d>
            <a:sp3d>
              <a:bevelT/>
            </a:sp3d>
          </p:spPr>
          <p:txBody>
            <a:bodyPr wrap="square" lIns="46668" tIns="23334" rIns="46668" bIns="23334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466725">
                <a:defRPr/>
              </a:pPr>
              <a:r>
                <a:rPr lang="ru-RU" sz="3200" b="1" dirty="0" smtClean="0">
                  <a:ln/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Свобода вероисповедания</a:t>
              </a:r>
              <a:endParaRPr lang="ru-RU" sz="800" b="1" dirty="0">
                <a:ln/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3088629" y="4833650"/>
              <a:ext cx="3367411" cy="53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harsh" dir="t"/>
            </a:scene3d>
            <a:sp3d>
              <a:bevelT/>
            </a:sp3d>
          </p:spPr>
          <p:txBody>
            <a:bodyPr wrap="square" lIns="46668" tIns="23334" rIns="46668" bIns="23334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466725">
                <a:defRPr/>
              </a:pPr>
              <a:r>
                <a:rPr lang="ru-RU" sz="3200" b="1" dirty="0" smtClean="0">
                  <a:ln/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Свобода </a:t>
              </a:r>
              <a:r>
                <a:rPr lang="ru-RU" sz="3200" b="1" dirty="0">
                  <a:ln/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совести </a:t>
              </a:r>
              <a:endParaRPr lang="ru-RU" sz="800" b="1" dirty="0">
                <a:ln/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27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05441-67D7-4DC1-8526-DD9024796EB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813154" y="1772817"/>
            <a:ext cx="10043486" cy="3672408"/>
            <a:chOff x="1658108" y="1268760"/>
            <a:chExt cx="10043486" cy="453650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658108" y="1268760"/>
              <a:ext cx="10043486" cy="4536505"/>
            </a:xfrm>
            <a:prstGeom prst="round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GlowDiffused trans="19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819311" y="1574458"/>
              <a:ext cx="9721080" cy="3063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harsh" dir="t"/>
            </a:scene3d>
            <a:sp3d>
              <a:bevelT/>
            </a:sp3d>
          </p:spPr>
          <p:txBody>
            <a:bodyPr wrap="square" lIns="46668" tIns="23334" rIns="46668" bIns="23334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466725">
                <a:defRPr/>
              </a:pPr>
              <a:r>
                <a:rPr lang="ru-RU" sz="2800" b="1" dirty="0">
                  <a:ln/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Свобода </a:t>
              </a:r>
              <a:r>
                <a:rPr lang="ru-RU" sz="2800" b="1" dirty="0" smtClean="0">
                  <a:ln/>
                  <a:solidFill>
                    <a:srgbClr val="99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мысли</a:t>
              </a:r>
              <a:r>
                <a:rPr lang="ru-RU" sz="2800" dirty="0" smtClean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2800" dirty="0" smtClean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>
                  <a:ln/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свобода человека формировать и иметь собственное мнение, свою точку зрения, развивать свой внутренний духовный мир независимо от мнения других. Свобода мысли включает в себя гарантии невмешательства в процесс формирования собственных мнений и убеждений человека, недопущение идеологического и политического диктата, насилия и контроля над личностью. я.</a:t>
              </a:r>
              <a:endParaRPr lang="ru-RU" sz="14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5231904" y="2492896"/>
            <a:ext cx="5976664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39616" y="2924944"/>
            <a:ext cx="8424936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265788"/>
            <a:ext cx="12191999" cy="4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28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145" y="1052736"/>
            <a:ext cx="1394757" cy="2037286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495600" y="3356992"/>
            <a:ext cx="864096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6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232227"/>
            <a:ext cx="1016000" cy="365125"/>
          </a:xfrm>
        </p:spPr>
        <p:txBody>
          <a:bodyPr/>
          <a:lstStyle/>
          <a:p>
            <a:pPr>
              <a:defRPr/>
            </a:pPr>
            <a:fld id="{47C05441-67D7-4DC1-8526-DD9024796EB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65788"/>
            <a:ext cx="12191999" cy="4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28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45" y="1052736"/>
            <a:ext cx="1394757" cy="2037286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169143"/>
            <a:ext cx="7302177" cy="52456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6483654" y="4221088"/>
            <a:ext cx="3312368" cy="103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square" lIns="46668" tIns="23334" rIns="46668" bIns="23334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66725">
              <a:defRPr/>
            </a:pPr>
            <a:r>
              <a:rPr lang="ru-RU" sz="3200" b="1" dirty="0" smtClean="0">
                <a:ln/>
                <a:solidFill>
                  <a:srgbClr val="990000"/>
                </a:solidFill>
                <a:latin typeface="Rockwell Nova Cond Light" panose="02060306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пункт 1 </a:t>
            </a:r>
            <a:br>
              <a:rPr lang="ru-RU" sz="3200" b="1" dirty="0" smtClean="0">
                <a:ln/>
                <a:solidFill>
                  <a:srgbClr val="990000"/>
                </a:solidFill>
                <a:latin typeface="Rockwell Nova Cond Light" panose="02060306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ln/>
                <a:solidFill>
                  <a:srgbClr val="990000"/>
                </a:solidFill>
                <a:latin typeface="Rockwell Nova Cond Light" panose="02060306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статьи 29</a:t>
            </a:r>
            <a:endParaRPr lang="ru-RU" sz="800" b="1" dirty="0">
              <a:ln/>
              <a:solidFill>
                <a:srgbClr val="990000"/>
              </a:solidFill>
              <a:latin typeface="Rockwell Nova Cond Light" panose="02060306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884242" y="2512462"/>
            <a:ext cx="3240360" cy="11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square" lIns="46668" tIns="23334" rIns="46668" bIns="23334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66725">
              <a:defRPr/>
            </a:pPr>
            <a:r>
              <a:rPr lang="ru-RU" sz="2400" b="1" i="1" dirty="0" smtClean="0">
                <a:ln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Каждому </a:t>
            </a:r>
            <a:r>
              <a:rPr lang="ru-RU" sz="2400" b="1" i="1" dirty="0">
                <a:ln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гарантируется свобода мысли </a:t>
            </a:r>
            <a:r>
              <a:rPr lang="ru-RU" sz="2400" b="1" i="1" dirty="0" smtClean="0">
                <a:ln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слова</a:t>
            </a:r>
            <a:endParaRPr lang="ru-RU" sz="2400" b="1" i="1" dirty="0">
              <a:ln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051053"/>
            <a:ext cx="1016000" cy="365125"/>
          </a:xfrm>
        </p:spPr>
        <p:txBody>
          <a:bodyPr/>
          <a:lstStyle/>
          <a:p>
            <a:pPr>
              <a:defRPr/>
            </a:pPr>
            <a:fld id="{47C05441-67D7-4DC1-8526-DD9024796EB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03512" y="997780"/>
            <a:ext cx="9619582" cy="36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square" lIns="46668" tIns="23334" rIns="46668" bIns="2333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66725">
              <a:defRPr/>
            </a:pPr>
            <a:endParaRPr lang="ru-RU" sz="700" b="1" dirty="0">
              <a:ln/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279576" y="2132856"/>
            <a:ext cx="8928992" cy="651868"/>
            <a:chOff x="1775520" y="2214697"/>
            <a:chExt cx="9361040" cy="78734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75520" y="2214697"/>
              <a:ext cx="9361040" cy="787348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851013" y="2279774"/>
              <a:ext cx="8977089" cy="446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каждого человека придерживаться своего мнения;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42853" y="1232255"/>
            <a:ext cx="779328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342900" algn="ctr"/>
            <a:r>
              <a:rPr lang="ru-RU" sz="28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8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свободу мысли и слова включает</a:t>
            </a:r>
            <a:r>
              <a:rPr lang="ru-RU" sz="28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n/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279576" y="3044159"/>
            <a:ext cx="8928992" cy="844005"/>
            <a:chOff x="1775520" y="3645023"/>
            <a:chExt cx="9361040" cy="144016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775520" y="3645023"/>
              <a:ext cx="9361040" cy="1440161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51012" y="3717032"/>
              <a:ext cx="9285547" cy="1102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публично выражать свои мысли, идеи и убеждения, а также распространять их любыми законными способами без вмешательства со стороны государства;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69389" y="4123011"/>
            <a:ext cx="8979082" cy="917513"/>
            <a:chOff x="1764465" y="5229200"/>
            <a:chExt cx="9361040" cy="144016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764465" y="5229200"/>
              <a:ext cx="9361040" cy="1440161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50156" y="5397022"/>
              <a:ext cx="9233747" cy="101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доступ к информации, имеющей общественное значение или затрагивающей личные интересы граждан;</a:t>
              </a:r>
              <a:endParaRPr lang="ru-RU" dirty="0"/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265788"/>
            <a:ext cx="12191999" cy="4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28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145" y="1052736"/>
            <a:ext cx="1394757" cy="2037286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269704" y="5328757"/>
            <a:ext cx="9053390" cy="917513"/>
            <a:chOff x="2269704" y="5634055"/>
            <a:chExt cx="9053390" cy="917513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269704" y="5634055"/>
              <a:ext cx="8979082" cy="917513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351584" y="5733256"/>
              <a:ext cx="89715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создание и использование органов массовой информации, обеспечивающее реализацию свободы выражения мнений.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97036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27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232227"/>
            <a:ext cx="1016000" cy="365125"/>
          </a:xfrm>
        </p:spPr>
        <p:txBody>
          <a:bodyPr/>
          <a:lstStyle/>
          <a:p>
            <a:pPr>
              <a:defRPr/>
            </a:pPr>
            <a:fld id="{47C05441-67D7-4DC1-8526-DD9024796EB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65788"/>
            <a:ext cx="12191999" cy="4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28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45" y="1052736"/>
            <a:ext cx="1394757" cy="2037286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169143"/>
            <a:ext cx="7302177" cy="52456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6528048" y="4221088"/>
            <a:ext cx="3312368" cy="103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square" lIns="46668" tIns="23334" rIns="46668" bIns="23334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66725">
              <a:defRPr/>
            </a:pPr>
            <a:r>
              <a:rPr lang="ru-RU" sz="3200" b="1" dirty="0" smtClean="0">
                <a:ln/>
                <a:solidFill>
                  <a:srgbClr val="990000"/>
                </a:solidFill>
                <a:latin typeface="Rockwell Nova Cond Light" panose="02060306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пункт 2 </a:t>
            </a:r>
          </a:p>
          <a:p>
            <a:pPr algn="ctr" defTabSz="466725">
              <a:defRPr/>
            </a:pPr>
            <a:r>
              <a:rPr lang="ru-RU" sz="3200" b="1" dirty="0" smtClean="0">
                <a:ln/>
                <a:solidFill>
                  <a:srgbClr val="990000"/>
                </a:solidFill>
                <a:latin typeface="Rockwell Nova Cond Light" panose="02060306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статьи 29</a:t>
            </a:r>
            <a:endParaRPr lang="ru-RU" sz="800" b="1" dirty="0">
              <a:ln/>
              <a:solidFill>
                <a:srgbClr val="990000"/>
              </a:solidFill>
              <a:latin typeface="Rockwell Nova Cond Light" panose="02060306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927648" y="1818020"/>
            <a:ext cx="3240360" cy="377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square" lIns="46668" tIns="23334" rIns="46668" bIns="23334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 defTabSz="466725">
              <a:defRPr/>
            </a:pPr>
            <a:r>
              <a:rPr lang="ru-RU" sz="2200" i="1" dirty="0" smtClean="0">
                <a:ln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Не допускаются пропаганда или агитация, возбуждающие социальную, расовую, национальную или религиозную ненависть и вражду. Запрещается пропаганда социального, расового, национального, религиозного или языкового превосходства.</a:t>
            </a:r>
            <a:endParaRPr lang="ru-RU" sz="2200" i="1" dirty="0">
              <a:ln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2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/>
          <p:nvPr/>
        </p:nvPicPr>
        <p:blipFill rotWithShape="1">
          <a:blip r:embed="rId3"/>
          <a:srcRect l="47265" t="12508" r="32245" b="33923"/>
          <a:stretch/>
        </p:blipFill>
        <p:spPr bwMode="auto">
          <a:xfrm>
            <a:off x="9264352" y="2260553"/>
            <a:ext cx="2710995" cy="39517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049463"/>
            <a:ext cx="748459" cy="365125"/>
          </a:xfrm>
        </p:spPr>
        <p:txBody>
          <a:bodyPr/>
          <a:lstStyle/>
          <a:p>
            <a:pPr>
              <a:defRPr/>
            </a:pPr>
            <a:fld id="{47C05441-67D7-4DC1-8526-DD9024796EB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03512" y="997780"/>
            <a:ext cx="9619582" cy="36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square" lIns="46668" tIns="23334" rIns="46668" bIns="2333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66725">
              <a:defRPr/>
            </a:pPr>
            <a:endParaRPr lang="ru-RU" sz="700" b="1" dirty="0">
              <a:ln/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261458" y="2276872"/>
            <a:ext cx="6862179" cy="651868"/>
            <a:chOff x="1775520" y="2214697"/>
            <a:chExt cx="9361040" cy="78734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75520" y="2214697"/>
              <a:ext cx="9361040" cy="78734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851013" y="2214697"/>
              <a:ext cx="8977089" cy="706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интересах национальной безопасности и территориальной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целостности.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19536" y="1195695"/>
            <a:ext cx="808606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342900" algn="ctr"/>
            <a:r>
              <a:rPr lang="ru-RU" sz="24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  <a:r>
              <a:rPr lang="ru-RU" sz="24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мнений </a:t>
            </a:r>
            <a:r>
              <a:rPr lang="en-US" sz="24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b="1" dirty="0">
                <a:ln/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ограничена по одной из следующих причин:</a:t>
            </a:r>
            <a:endParaRPr lang="en-US" sz="2400" b="1" dirty="0">
              <a:ln/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256612" y="2996952"/>
            <a:ext cx="6875606" cy="629217"/>
            <a:chOff x="1775520" y="3567183"/>
            <a:chExt cx="9361040" cy="107365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775520" y="3645023"/>
              <a:ext cx="9361040" cy="995819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51013" y="3567183"/>
              <a:ext cx="9285547" cy="997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целях охраны общественного порядка и общественного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благосостояния.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78927" y="3755590"/>
            <a:ext cx="6841409" cy="589422"/>
            <a:chOff x="1764465" y="5229202"/>
            <a:chExt cx="9361040" cy="92517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764465" y="5229202"/>
              <a:ext cx="9361040" cy="92517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50156" y="5397023"/>
              <a:ext cx="9233747" cy="531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целях охраны здоровья или нравственности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населения.</a:t>
              </a:r>
              <a:endParaRPr lang="ru-RU" sz="1600" dirty="0"/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265788"/>
            <a:ext cx="12191999" cy="4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28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145" y="1052736"/>
            <a:ext cx="1394757" cy="2037286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286499" y="4435785"/>
            <a:ext cx="6843101" cy="540949"/>
            <a:chOff x="2286499" y="4742673"/>
            <a:chExt cx="8981303" cy="540949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288720" y="4742673"/>
              <a:ext cx="8979082" cy="540949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286499" y="4800460"/>
              <a:ext cx="89715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Для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защиты репутации или прав других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лиц.</a:t>
              </a:r>
              <a:endParaRPr lang="ru-RU" sz="16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271913" y="5085184"/>
            <a:ext cx="6841409" cy="698521"/>
            <a:chOff x="2288720" y="4741574"/>
            <a:chExt cx="8979082" cy="58477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288720" y="4742673"/>
              <a:ext cx="8979082" cy="540949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298777" y="4741574"/>
              <a:ext cx="85812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Для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предотвращения разглашения информации, полученной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конфиденциально.</a:t>
              </a:r>
              <a:endParaRPr lang="ru-RU" sz="16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279576" y="5877272"/>
            <a:ext cx="6843101" cy="540949"/>
            <a:chOff x="2286499" y="4742673"/>
            <a:chExt cx="8981303" cy="540949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288720" y="4742673"/>
              <a:ext cx="8979082" cy="540949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glow" dir="t"/>
            </a:scene3d>
            <a:sp3d prstMaterial="flat">
              <a:bevelT w="139700" h="133350"/>
              <a:bevelB w="101600" h="698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286499" y="4800460"/>
              <a:ext cx="89715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Для 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обеспечения авторитета и беспристрастности правосудия.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22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232227"/>
            <a:ext cx="1016000" cy="365125"/>
          </a:xfrm>
        </p:spPr>
        <p:txBody>
          <a:bodyPr/>
          <a:lstStyle/>
          <a:p>
            <a:pPr>
              <a:defRPr/>
            </a:pPr>
            <a:fld id="{47C05441-67D7-4DC1-8526-DD9024796EB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65788"/>
            <a:ext cx="12191999" cy="4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lIns="46668" tIns="23334" rIns="46668" bIns="23334">
            <a:spAutoFit/>
          </a:bodyPr>
          <a:lstStyle/>
          <a:p>
            <a:pPr algn="ctr" defTabSz="466725">
              <a:defRPr/>
            </a:pPr>
            <a:r>
              <a:rPr lang="ru-RU" sz="2800" dirty="0" smtClean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Главное управление по противодействию экстремизму МВД России </a:t>
            </a:r>
            <a:endParaRPr lang="ru-RU" sz="28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45" y="1052736"/>
            <a:ext cx="1394757" cy="2037286"/>
          </a:xfrm>
          <a:prstGeom prst="rect">
            <a:avLst/>
          </a:prstGeom>
          <a:noFill/>
          <a:ln>
            <a:noFill/>
          </a:ln>
          <a:effectLst>
            <a:outerShdw blurRad="4064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327620"/>
            <a:ext cx="7302177" cy="52456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6629425" y="4384603"/>
            <a:ext cx="3312368" cy="115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square" lIns="46668" tIns="23334" rIns="46668" bIns="23334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66725">
              <a:defRPr/>
            </a:pPr>
            <a:r>
              <a:rPr lang="ru-RU" sz="3600" b="1" dirty="0" smtClean="0">
                <a:ln/>
                <a:solidFill>
                  <a:srgbClr val="990000"/>
                </a:solidFill>
                <a:latin typeface="Rockwell Nova Cond Light" panose="02060306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пункт 3 </a:t>
            </a:r>
          </a:p>
          <a:p>
            <a:pPr algn="ctr" defTabSz="466725">
              <a:defRPr/>
            </a:pPr>
            <a:r>
              <a:rPr lang="ru-RU" sz="3600" b="1" dirty="0" smtClean="0">
                <a:ln/>
                <a:solidFill>
                  <a:srgbClr val="990000"/>
                </a:solidFill>
                <a:latin typeface="Rockwell Nova Cond Light" panose="02060306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статьи 17</a:t>
            </a:r>
            <a:endParaRPr lang="ru-RU" sz="900" b="1" dirty="0">
              <a:ln/>
              <a:solidFill>
                <a:srgbClr val="990000"/>
              </a:solidFill>
              <a:latin typeface="Rockwell Nova Cond Light" panose="02060306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933724" y="2276872"/>
            <a:ext cx="3090268" cy="306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harsh" dir="t"/>
          </a:scene3d>
          <a:sp3d>
            <a:bevelT/>
          </a:sp3d>
        </p:spPr>
        <p:txBody>
          <a:bodyPr wrap="square" lIns="46668" tIns="23334" rIns="46668" bIns="23334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 defTabSz="466725">
              <a:defRPr/>
            </a:pPr>
            <a:r>
              <a:rPr lang="ru-RU" sz="2800" i="1" dirty="0" smtClean="0">
                <a:ln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Осуществление </a:t>
            </a:r>
            <a:r>
              <a:rPr lang="ru-RU" sz="2800" i="1" dirty="0">
                <a:ln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 и свобод человека и гражданина не должно нарушать права и свободы других лиц. </a:t>
            </a:r>
          </a:p>
        </p:txBody>
      </p:sp>
    </p:spTree>
    <p:extLst>
      <p:ext uri="{BB962C8B-B14F-4D97-AF65-F5344CB8AC3E}">
        <p14:creationId xmlns:p14="http://schemas.microsoft.com/office/powerpoint/2010/main" val="159221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12567</TotalTime>
  <Words>539</Words>
  <Application>Microsoft Office PowerPoint</Application>
  <PresentationFormat>Широкоэкранный</PresentationFormat>
  <Paragraphs>70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Constantia</vt:lpstr>
      <vt:lpstr>Corbel</vt:lpstr>
      <vt:lpstr>Rockwell Nova Cond Light</vt:lpstr>
      <vt:lpstr>Tahoma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5 отдел ВЦ 2 от.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Оперативное совещание при начальнике  ГИАЦ МВД России    Москва 2008</dc:title>
  <dc:creator>Mike</dc:creator>
  <cp:lastModifiedBy>WorkCPE</cp:lastModifiedBy>
  <cp:revision>1392</cp:revision>
  <cp:lastPrinted>2019-03-25T13:44:32Z</cp:lastPrinted>
  <dcterms:created xsi:type="dcterms:W3CDTF">2008-03-26T06:09:05Z</dcterms:created>
  <dcterms:modified xsi:type="dcterms:W3CDTF">2021-10-21T15:01:21Z</dcterms:modified>
</cp:coreProperties>
</file>