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527" r:id="rId2"/>
    <p:sldId id="528" r:id="rId3"/>
    <p:sldId id="529" r:id="rId4"/>
    <p:sldId id="530" r:id="rId5"/>
    <p:sldId id="531" r:id="rId6"/>
    <p:sldId id="532" r:id="rId7"/>
    <p:sldId id="533" r:id="rId8"/>
    <p:sldId id="534" r:id="rId9"/>
    <p:sldId id="53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529"/>
    <p:restoredTop sz="96327"/>
  </p:normalViewPr>
  <p:slideViewPr>
    <p:cSldViewPr snapToGrid="0" snapToObjects="1">
      <p:cViewPr varScale="1">
        <p:scale>
          <a:sx n="84" d="100"/>
          <a:sy n="84" d="100"/>
        </p:scale>
        <p:origin x="19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AF405-B94D-D948-95AB-2FA10BCA7B3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2A78A-E55F-6749-A204-C30DC1185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65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DFE6C6-A711-BD4A-9F81-B1317F498F23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8597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D7CEE-F12E-C04A-BBD4-FEFE78C4124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61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481AA-11FB-FA42-8E48-19B56EC7855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457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EDE90-DBDB-2742-AE66-75F412E9159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828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09600" y="1600205"/>
            <a:ext cx="10972800" cy="4525963"/>
          </a:xfrm>
        </p:spPr>
        <p:txBody>
          <a:bodyPr/>
          <a:lstStyle/>
          <a:p>
            <a:pPr lvl="0"/>
            <a:r>
              <a:rPr lang="ru-RU" noProof="0"/>
              <a:t>Вставка диаграммы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E956D-229C-DE4D-AF7C-BA903142360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984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43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E956D-229C-DE4D-AF7C-BA903142360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286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D1D31-2BB1-AF49-ADD8-158D0777158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098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6291F-E889-AE48-8FE1-6D026C2CF1C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041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BE339-8300-534A-95B8-74157632CA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822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88DA8-892C-334C-9286-F39D2825C14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1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163AB-15FD-954E-B2A7-3539BA02F78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028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EBD54-3694-7B46-8DE3-27CE3F2654F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665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E2153-0BBF-6446-9EAA-925D74C543B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057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99A00-51B0-B742-AC0D-5FE765521B9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581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F9E956D-229C-DE4D-AF7C-BA9031423600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1031" name="Picture 2" descr="http://www.europe-smt.com/wp-content/uploads/2013/08/background_lines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838200"/>
            <a:ext cx="12192000" cy="60198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0"/>
                </a:schemeClr>
              </a:gs>
              <a:gs pos="25000">
                <a:srgbClr val="EBEBEB"/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5805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SarAgro_emblem копия">
            <a:extLst>
              <a:ext uri="{FF2B5EF4-FFF2-40B4-BE49-F238E27FC236}">
                <a16:creationId xmlns:a16="http://schemas.microsoft.com/office/drawing/2014/main" id="{E8633593-24FD-C84D-9FA3-EC20E5C65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28562" y="1449110"/>
            <a:ext cx="2339565" cy="23395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1362176-CC26-AC40-A431-68C2DF3818D9}"/>
              </a:ext>
            </a:extLst>
          </p:cNvPr>
          <p:cNvSpPr txBox="1"/>
          <p:nvPr/>
        </p:nvSpPr>
        <p:spPr>
          <a:xfrm>
            <a:off x="1392701" y="124390"/>
            <a:ext cx="9537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Arial" charset="0"/>
              </a:rPr>
              <a:t>МИНИСТЕРСТВО СЕЛЬСКОГО ХОЗЯЙСТВА РОССИЙСКОЙ ФЕДЕРАЦИИ</a:t>
            </a: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Arial" charset="0"/>
              </a:rPr>
              <a:t>Федеральное государственное бюджетное образовательное учреждение</a:t>
            </a:r>
            <a:br>
              <a:rPr lang="ru-RU" b="1" dirty="0">
                <a:solidFill>
                  <a:prstClr val="black"/>
                </a:solidFill>
                <a:latin typeface="Arial" charset="0"/>
              </a:rPr>
            </a:br>
            <a:r>
              <a:rPr lang="ru-RU" b="1" dirty="0">
                <a:solidFill>
                  <a:prstClr val="black"/>
                </a:solidFill>
                <a:latin typeface="Arial" charset="0"/>
              </a:rPr>
              <a:t>высшего образования «Саратовский государственный аграрный университет имени Н.И. Вавилова»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0F0F440-13FE-A940-B88B-066ECB9ABF1C}"/>
              </a:ext>
            </a:extLst>
          </p:cNvPr>
          <p:cNvSpPr txBox="1">
            <a:spLocks noChangeArrowheads="1"/>
          </p:cNvSpPr>
          <p:nvPr/>
        </p:nvSpPr>
        <p:spPr>
          <a:xfrm>
            <a:off x="715927" y="4094355"/>
            <a:ext cx="11058730" cy="131453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r>
              <a:rPr lang="ru-RU" sz="2600" dirty="0">
                <a:solidFill>
                  <a:srgbClr val="1F497D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к подготовке и оформлению документов до и после защиты диссертации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4D69DA-46D2-7F4C-A83C-83622278D491}"/>
              </a:ext>
            </a:extLst>
          </p:cNvPr>
          <p:cNvSpPr txBox="1"/>
          <p:nvPr/>
        </p:nvSpPr>
        <p:spPr>
          <a:xfrm>
            <a:off x="715927" y="5453423"/>
            <a:ext cx="1056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заведующая сектором диссертационных советов</a:t>
            </a:r>
            <a:endParaRPr lang="en-US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Полупанова Н.К.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78F3E6-124E-B041-9449-E906FE9F582F}"/>
              </a:ext>
            </a:extLst>
          </p:cNvPr>
          <p:cNvSpPr txBox="1"/>
          <p:nvPr/>
        </p:nvSpPr>
        <p:spPr>
          <a:xfrm>
            <a:off x="879231" y="6331104"/>
            <a:ext cx="1056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</a:t>
            </a:r>
            <a:r>
              <a:rPr lang="ru-RU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апреля 2020 г.</a:t>
            </a:r>
          </a:p>
        </p:txBody>
      </p:sp>
    </p:spTree>
    <p:extLst>
      <p:ext uri="{BB962C8B-B14F-4D97-AF65-F5344CB8AC3E}">
        <p14:creationId xmlns:p14="http://schemas.microsoft.com/office/powerpoint/2010/main" val="53916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7E06D-FA1A-0C41-9081-9ACF3E8C2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6520"/>
            <a:ext cx="10972800" cy="670242"/>
          </a:xfrm>
        </p:spPr>
        <p:txBody>
          <a:bodyPr/>
          <a:lstStyle/>
          <a:p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о количестве защит в диссертационных советах университета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79E4974-8F35-564A-ADFD-F51D9A428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D31-2BB1-AF49-ADD8-158D07771582}" type="slidenum">
              <a:rPr lang="ru-RU" altLang="ru-RU" smtClean="0"/>
              <a:pPr/>
              <a:t>2</a:t>
            </a:fld>
            <a:endParaRPr lang="ru-RU" alt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0261B21-17E9-9D46-A8CB-3E755F00D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672598"/>
              </p:ext>
            </p:extLst>
          </p:nvPr>
        </p:nvGraphicFramePr>
        <p:xfrm>
          <a:off x="257350" y="1158240"/>
          <a:ext cx="11446970" cy="50619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26006">
                  <a:extLst>
                    <a:ext uri="{9D8B030D-6E8A-4147-A177-3AD203B41FA5}">
                      <a16:colId xmlns:a16="http://schemas.microsoft.com/office/drawing/2014/main" val="4183545943"/>
                    </a:ext>
                  </a:extLst>
                </a:gridCol>
                <a:gridCol w="727484">
                  <a:extLst>
                    <a:ext uri="{9D8B030D-6E8A-4147-A177-3AD203B41FA5}">
                      <a16:colId xmlns:a16="http://schemas.microsoft.com/office/drawing/2014/main" val="98021960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2425005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3010690885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401437505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1527872085"/>
                    </a:ext>
                  </a:extLst>
                </a:gridCol>
                <a:gridCol w="696577">
                  <a:extLst>
                    <a:ext uri="{9D8B030D-6E8A-4147-A177-3AD203B41FA5}">
                      <a16:colId xmlns:a16="http://schemas.microsoft.com/office/drawing/2014/main" val="1941533425"/>
                    </a:ext>
                  </a:extLst>
                </a:gridCol>
                <a:gridCol w="766463">
                  <a:extLst>
                    <a:ext uri="{9D8B030D-6E8A-4147-A177-3AD203B41FA5}">
                      <a16:colId xmlns:a16="http://schemas.microsoft.com/office/drawing/2014/main" val="152104624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4708387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742371447"/>
                    </a:ext>
                  </a:extLst>
                </a:gridCol>
                <a:gridCol w="790920">
                  <a:extLst>
                    <a:ext uri="{9D8B030D-6E8A-4147-A177-3AD203B41FA5}">
                      <a16:colId xmlns:a16="http://schemas.microsoft.com/office/drawing/2014/main" val="122174146"/>
                    </a:ext>
                  </a:extLst>
                </a:gridCol>
                <a:gridCol w="838980">
                  <a:extLst>
                    <a:ext uri="{9D8B030D-6E8A-4147-A177-3AD203B41FA5}">
                      <a16:colId xmlns:a16="http://schemas.microsoft.com/office/drawing/2014/main" val="3493885586"/>
                    </a:ext>
                  </a:extLst>
                </a:gridCol>
                <a:gridCol w="838980">
                  <a:extLst>
                    <a:ext uri="{9D8B030D-6E8A-4147-A177-3AD203B41FA5}">
                      <a16:colId xmlns:a16="http://schemas.microsoft.com/office/drawing/2014/main" val="174804410"/>
                    </a:ext>
                  </a:extLst>
                </a:gridCol>
              </a:tblGrid>
              <a:tr h="37649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Шифр диссовета</a:t>
                      </a:r>
                    </a:p>
                  </a:txBody>
                  <a:tcPr marL="61800" marR="6180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2015</a:t>
                      </a:r>
                    </a:p>
                  </a:txBody>
                  <a:tcPr marL="61800" marR="618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</a:t>
                      </a:r>
                    </a:p>
                  </a:txBody>
                  <a:tcPr marL="61800" marR="618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</a:t>
                      </a:r>
                      <a:endParaRPr lang="ru-RU" sz="1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 hMerge="1">
                  <a:txBody>
                    <a:bodyPr/>
                    <a:lstStyle/>
                    <a:p>
                      <a:endParaRPr lang="ru-RU" sz="16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</a:t>
                      </a:r>
                      <a:endParaRPr lang="ru-RU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180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2019</a:t>
                      </a:r>
                    </a:p>
                  </a:txBody>
                  <a:tcPr marL="61800" marR="6180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Всего за 5 лет</a:t>
                      </a:r>
                    </a:p>
                  </a:txBody>
                  <a:tcPr marL="61800" marR="618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299012"/>
                  </a:ext>
                </a:extLst>
              </a:tr>
              <a:tr h="958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канд.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докт</a:t>
                      </a: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b="1" dirty="0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канд.</a:t>
                      </a:r>
                      <a:endParaRPr lang="ru-RU" b="1" dirty="0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докт</a:t>
                      </a: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b="1" dirty="0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канд.</a:t>
                      </a:r>
                      <a:endParaRPr lang="ru-RU" sz="1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докт</a:t>
                      </a: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канд.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докт</a:t>
                      </a: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канд.</a:t>
                      </a:r>
                      <a:endParaRPr lang="ru-RU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докт</a:t>
                      </a: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канд.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докт</a:t>
                      </a: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61800" marR="61800" marT="0" marB="0"/>
                </a:tc>
                <a:extLst>
                  <a:ext uri="{0D108BD9-81ED-4DB2-BD59-A6C34878D82A}">
                    <a16:rowId xmlns:a16="http://schemas.microsoft.com/office/drawing/2014/main" val="2402668803"/>
                  </a:ext>
                </a:extLst>
              </a:tr>
              <a:tr h="390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 220.061.01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b="1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RU" b="1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b="1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61800" marR="61800" marT="0" marB="0"/>
                </a:tc>
                <a:extLst>
                  <a:ext uri="{0D108BD9-81ED-4DB2-BD59-A6C34878D82A}">
                    <a16:rowId xmlns:a16="http://schemas.microsoft.com/office/drawing/2014/main" val="597029824"/>
                  </a:ext>
                </a:extLst>
              </a:tr>
              <a:tr h="390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 999.070.02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b="1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b="1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b="1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extLst>
                  <a:ext uri="{0D108BD9-81ED-4DB2-BD59-A6C34878D82A}">
                    <a16:rowId xmlns:a16="http://schemas.microsoft.com/office/drawing/2014/main" val="2128364980"/>
                  </a:ext>
                </a:extLst>
              </a:tr>
              <a:tr h="390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 220.061.03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b="1" dirty="0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b="1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b="1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61800" marR="61800" marT="0" marB="0"/>
                </a:tc>
                <a:extLst>
                  <a:ext uri="{0D108BD9-81ED-4DB2-BD59-A6C34878D82A}">
                    <a16:rowId xmlns:a16="http://schemas.microsoft.com/office/drawing/2014/main" val="1928728953"/>
                  </a:ext>
                </a:extLst>
              </a:tr>
              <a:tr h="390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 220.061.05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b="1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ru-RU" b="1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b="1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1800" marR="61800" marT="0" marB="0"/>
                </a:tc>
                <a:extLst>
                  <a:ext uri="{0D108BD9-81ED-4DB2-BD59-A6C34878D82A}">
                    <a16:rowId xmlns:a16="http://schemas.microsoft.com/office/drawing/2014/main" val="3626173615"/>
                  </a:ext>
                </a:extLst>
              </a:tr>
              <a:tr h="390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 220.061.06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b="1" dirty="0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b="1" dirty="0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b="1" dirty="0"/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61800" marR="6180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закрыт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61800" marR="61800" marT="0" marB="0"/>
                </a:tc>
                <a:extLst>
                  <a:ext uri="{0D108BD9-81ED-4DB2-BD59-A6C34878D82A}">
                    <a16:rowId xmlns:a16="http://schemas.microsoft.com/office/drawing/2014/main" val="3846336838"/>
                  </a:ext>
                </a:extLst>
              </a:tr>
              <a:tr h="390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 220.061.07</a:t>
                      </a:r>
                    </a:p>
                  </a:txBody>
                  <a:tcPr marL="61800" marR="61800" marT="0" marB="0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Открыт в 2019 году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61800" marR="618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1800" marR="61800" marT="0" marB="0"/>
                </a:tc>
                <a:extLst>
                  <a:ext uri="{0D108BD9-81ED-4DB2-BD59-A6C34878D82A}">
                    <a16:rowId xmlns:a16="http://schemas.microsoft.com/office/drawing/2014/main" val="2511914574"/>
                  </a:ext>
                </a:extLst>
              </a:tr>
              <a:tr h="390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Итого за 5 лет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университету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37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148</a:t>
                      </a:r>
                    </a:p>
                  </a:txBody>
                  <a:tcPr marL="61800" marR="61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</a:p>
                  </a:txBody>
                  <a:tcPr marL="61800" marR="61800" marT="0" marB="0"/>
                </a:tc>
                <a:extLst>
                  <a:ext uri="{0D108BD9-81ED-4DB2-BD59-A6C34878D82A}">
                    <a16:rowId xmlns:a16="http://schemas.microsoft.com/office/drawing/2014/main" val="644953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6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3F71E-9055-054C-8610-12F282565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6401"/>
            <a:ext cx="10972800" cy="792162"/>
          </a:xfrm>
        </p:spPr>
        <p:txBody>
          <a:bodyPr/>
          <a:lstStyle/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направления работы в диссертационный совет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3268EB-9155-CC4C-9F8F-734C92E52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" y="1646560"/>
            <a:ext cx="11841480" cy="4525963"/>
          </a:xfrm>
        </p:spPr>
        <p:txBody>
          <a:bodyPr/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Диссертационныи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совет обязан принять диссертацию к предварительному рассмотрению при наличии положительного заключения организации, где выполнялась диссертация, и документов, предусмотренных перечнем, утвержденным Министерством образования и науки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Российскои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Федерации, а также при условии 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размещения соискателем </a:t>
            </a:r>
            <a:r>
              <a:rPr lang="ru-RU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ученои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степени полного текста диссертации на официальном </a:t>
            </a:r>
            <a:r>
              <a:rPr lang="ru-RU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сайте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организации, на базе </a:t>
            </a:r>
            <a:r>
              <a:rPr lang="ru-RU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которои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создан </a:t>
            </a:r>
            <a:r>
              <a:rPr lang="ru-RU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диссертационныи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совет, в сети "Интернет".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размещении на официальном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сайте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университета в сети Интернет объявления, в нем указывается: </a:t>
            </a:r>
          </a:p>
          <a:p>
            <a:r>
              <a:rPr lang="ru-RU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фамилия, имя и отчество соискателя, - название диссертации,</a:t>
            </a:r>
            <a:br>
              <a:rPr lang="ru-RU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шифр специальности и отрасли науки, - название диссертационного совета,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дата размещения диссертации на </a:t>
            </a:r>
            <a:r>
              <a:rPr lang="ru-RU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сайте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организации</a:t>
            </a:r>
            <a:r>
              <a:rPr lang="ru-RU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 размещения диссертации на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сайте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изменения и исправления не допускаются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Диссертация, размещенная на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сайте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должна быть идентична печатному экземпляру работы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включать все приложения, в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справки, акты о внедрении и прочие документы. </a:t>
            </a:r>
          </a:p>
          <a:p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3769A62-4189-C24D-B17B-4C8EC79A2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D31-2BB1-AF49-ADD8-158D07771582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723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44C2D1-B36B-2343-9BEF-3CBDB0463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76"/>
            <a:ext cx="10972800" cy="670242"/>
          </a:xfrm>
        </p:spPr>
        <p:txBody>
          <a:bodyPr/>
          <a:lstStyle/>
          <a:p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2FFB32-6CFB-CF4F-8AFB-B18059A2E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5018"/>
            <a:ext cx="12039600" cy="6240622"/>
          </a:xfrm>
        </p:spPr>
        <p:txBody>
          <a:bodyPr/>
          <a:lstStyle/>
          <a:p>
            <a:pPr marL="0" indent="0">
              <a:buNone/>
            </a:pP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Соискатель представляет в совет следующие документы: 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Заявление, написанное от руки по рекомендованному образцу согласно Приложению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No1 «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Положения о совете»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Анкету с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фотографиеи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4х5, заверенную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кадровои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службои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по месту работы (учебы) с печатью - 1 экз. (печать двухсторонняя),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указанием контактного телефона и адреса </a:t>
            </a:r>
            <a:r>
              <a:rPr lang="ru-RU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электроннои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почты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Копия карточки страхового свидетельства (СНИЛС);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Заверенную в установленном порядке (для внешних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соискателеи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– нотариально) копию диплома государственного образца о высшем профессиональном образовании - 2 экз.;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о сдаче кандидатских экзаменов или справку об обучении (оформляется по месту сдачи экзаменов) - 2 экз.;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Диссертацию;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Автореферат (формат А5). </a:t>
            </a: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Титульные листы диссертации и обложка рукописи автореферата подписываются соискателем. 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Заключение организации, где выполнялась диссертация или к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которои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был прикреплен соискатель - 2 экз.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Копия документа об изменении фамилии, имени, если таковое имеется, (например, свидетельство о браке и др.), заверенная по месту работы (учебы) с печатью - 2 экз.;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Отзыв научного руководителя (консультанта),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заверенныи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по месту его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основнои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работы - 2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экз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Справка из библиотечно-информационного центра университета об отсутствии некорректных заимствований в работе (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антиплагиат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  <a:p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7CFDD89-0B14-AF4F-950E-256D3DD6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D31-2BB1-AF49-ADD8-158D07771582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831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225C6-8EBE-8D4A-98C2-60F02954B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0722"/>
          </a:xfrm>
        </p:spPr>
        <p:txBody>
          <a:bodyPr/>
          <a:lstStyle/>
          <a:p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Работа экспертной комиссии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161F5A-E932-134D-B6E2-F6BF2AB4B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02876"/>
            <a:ext cx="11887200" cy="4525963"/>
          </a:xfrm>
        </p:spPr>
        <p:txBody>
          <a:bodyPr/>
          <a:lstStyle/>
          <a:p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Диссертационныи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совет на своем заседании создает комиссию из числа его членов - специалистов по профилю диссертации в составе 3-х человек для предварительного ознакомления с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диссертациеи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̆, ее экспертизы (решение о создании комиссии оформляется протоколом заседания диссертационного совета) и предоставления совету заключения: </a:t>
            </a:r>
          </a:p>
          <a:p>
            <a:pPr marL="407988" indent="0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 соответствии диссертации специальности и отрасли науки, по которым диссертационному совету предоставлено право проведения защиты диссертаций (см. паспорт специальности), </a:t>
            </a:r>
          </a:p>
          <a:p>
            <a:pPr marL="407988" indent="0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 полноте изложения основных материалов диссертации в научных работах, опубликованных автором, в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в ведущих научных изданиях, рекомендованных ВАК России: доктор наук – не менее 10 (для экономических наук – 15; кандидат наук – не менее 2 (для экономических наук – 3). </a:t>
            </a: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положительном заключении должны быть сформулированы также предложения о назначении по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рассматриваемои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диссертации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ведущеи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организации (предприятия), официальных оппонентов, а в необходимых случаях (при защите диссертации на стыке 2-х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специальностеи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̆) - о введении в состав совета дополнительных членов. </a:t>
            </a:r>
          </a:p>
          <a:p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84DCD8B-0D86-1045-AF20-864F1067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D31-2BB1-AF49-ADD8-158D07771582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981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509777-9405-2040-817B-3A1EAC7B5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07402"/>
          </a:xfrm>
        </p:spPr>
        <p:txBody>
          <a:bodyPr/>
          <a:lstStyle/>
          <a:p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Принятие к защите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882B50-CD0B-694C-9582-669B1F336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1166018"/>
            <a:ext cx="1156716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Диссертационныи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совет при принятии диссертации к защите назначает: </a:t>
            </a:r>
          </a:p>
          <a:p>
            <a:pPr marL="361950" indent="0">
              <a:buNone/>
            </a:pP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официальных оппонентов из числа компетентных по </a:t>
            </a:r>
            <a:r>
              <a:rPr lang="ru-RU" sz="1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даннои</a:t>
            </a: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специальности и отрасли наук, давших на это свое согласие в письменном виде; 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1950" indent="0">
              <a:buNone/>
            </a:pP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ведущую (оппонирующую) организацию, известную своими достижениями в </a:t>
            </a:r>
            <a:r>
              <a:rPr lang="ru-RU" sz="1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соответствующеи</a:t>
            </a: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отрасли науки и давшую на это свое согласие в письменном виде; 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1950" indent="0">
              <a:buNone/>
            </a:pP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дату защиты;</a:t>
            </a:r>
            <a:b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определяет </a:t>
            </a:r>
            <a:r>
              <a:rPr lang="ru-RU" sz="1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дополнительныи</a:t>
            </a: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список рассылки автореферата;</a:t>
            </a:r>
            <a:b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разрешает печатание на правах рукописи автореферата;</a:t>
            </a:r>
            <a:b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в необходимых случаях (при защите диссертации на стыке 2-х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специальностеи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̆) принимает решение о введении в состав совета в установленном порядке дополнительных членов (трех докторов наук по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дополнительнои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специальности); </a:t>
            </a:r>
          </a:p>
          <a:p>
            <a:pPr marL="361950" indent="0">
              <a:buNone/>
            </a:pP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поручает комиссии подготовить проект заключения по диссертации: </a:t>
            </a:r>
          </a:p>
          <a:p>
            <a:pPr marL="361950" indent="0">
              <a:buNone/>
            </a:pP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направляет не позднее, чем за 3 месяца до защиты (доктор наук) или за 2 месяца (кандидат наук), в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Минобрнауки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России текст объявления о защите и текст автореферата диссертации для размещения на его официальном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сайте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Решение совета о приеме диссертации к защите считается положительным, если за него открытым голосованием проголосовало простое большинство членов совета, участвовавших в заседании, и оформляется протоколом заседания диссертационного совета. </a:t>
            </a:r>
          </a:p>
          <a:p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712D45-A748-7C4F-A469-AB7CCFBE3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D31-2BB1-AF49-ADD8-158D07771582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38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A26AF1-8427-7D47-ACB3-4029CE50F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70242"/>
          </a:xfrm>
        </p:spPr>
        <p:txBody>
          <a:bodyPr/>
          <a:lstStyle/>
          <a:p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Размещение и рассылка материалов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E484CE-9721-5448-A4AF-7A83B0439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944880"/>
            <a:ext cx="11658600" cy="4525963"/>
          </a:xfrm>
        </p:spPr>
        <p:txBody>
          <a:bodyPr/>
          <a:lstStyle/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случае положительного решения диссертационного совета о приеме диссертации к защите комиссия совместно с соискателем и научным руководителем готовит </a:t>
            </a:r>
            <a:r>
              <a:rPr lang="ru-RU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заключения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диссертационного совета по диссертации, в соответствии с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формои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Приложения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No4 «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Положения о совете по защите диссертаций на соискание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ученои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степени кандидата наук, на соискание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ученои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степени доктора наук». </a:t>
            </a: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 принятия к защите диссертации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диссертационныи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совет не позднее, чем за 3 месяца до защиты (доктор наук) или за 2 месяца до защиты (кандидат наук),размещает на официальном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сайте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университета в сети Интернет текст автореферата и сведения об оппонентах и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ведущеи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организации. </a:t>
            </a: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Дополнительно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диссертационныи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совет извещает специалистов по профилю диссертации и организации о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предстоящеи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защите с указанием адреса, даты и времени, путем рассылки автореферата по списку, определенному диссертационным советом, подписанном ученым секретарем. При рассылке автореферата составляется реестр, на котором отмечается дата отправки авторефератов (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почтовыи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штемпель). Реестр хранится в диссертационном совете. </a:t>
            </a: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Один экземпляр диссертации, два экземпляра автореферата передаются в библиотечно-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информационныи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центр университета на бумажном и электронном носителях не позднее, чем за 3 месяца (кандидат наук), за 2 месяца (доктор наук) до защиты и хранятся там бессрочно. </a:t>
            </a:r>
          </a:p>
          <a:p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DEF8EB-26E6-2A4A-A920-1055E87EC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D31-2BB1-AF49-ADD8-158D07771582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611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9CD140-2D1B-0642-BD32-4D4682E30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70242"/>
          </a:xfrm>
        </p:spPr>
        <p:txBody>
          <a:bodyPr/>
          <a:lstStyle/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Работа оппонентов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50327A-19E3-3940-9138-61A4E7579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" y="944880"/>
            <a:ext cx="11955780" cy="5638482"/>
          </a:xfrm>
        </p:spPr>
        <p:txBody>
          <a:bodyPr/>
          <a:lstStyle/>
          <a:p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Дальнейшая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экспертиза диссертации осуществляется официальными оппонентами и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ведущеи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организациеи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(см. Положение о присуждении ученых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степенеи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̆, п. 22 - 24). </a:t>
            </a:r>
          </a:p>
          <a:p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Официальныи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оппонент на основе изучения диссертации и опубликованных работ по теме диссертации представляет в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диссертационныи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совет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письменныи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отзыв, в котором оцениваются: </a:t>
            </a:r>
          </a:p>
          <a:p>
            <a:pPr marL="407988" indent="0">
              <a:buNone/>
            </a:pP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актуальность </a:t>
            </a:r>
            <a:r>
              <a:rPr lang="ru-RU" sz="1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избраннои</a:t>
            </a: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темы, 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7988" indent="0">
              <a:buNone/>
            </a:pP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степень обоснованности научных положений, выводов и рекомендаций, сформулированных в диссертации, 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7988" indent="0">
              <a:buNone/>
            </a:pP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их достоверность и новизна, 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7988" indent="0">
              <a:buNone/>
            </a:pP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а также дается заключение о диссертации критериям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представленным в пп.9-12 присуждении ученых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степенеи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̆» в </a:t>
            </a:r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соответствии  «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Положением»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Оригиналы отзывов оппонентов на диссертацию передаются оппонентами в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диссертационныи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совет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позднее чем за 15 </a:t>
            </a:r>
            <a:r>
              <a:rPr lang="ru-RU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днеи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до дня защиты диссертации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об оппонентах и их отзывы на диссертацию размещаются на официальном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сайте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организации, на базе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которои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создан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диссертационныи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совет, в сети "Интернет".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Подпись официального оппонента должна быть заверена и скреплена печатью организации по месту его работы. </a:t>
            </a:r>
          </a:p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отзыве указываются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полностью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фамилия, имя, отчество,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почтовыи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адрес, телефон (при наличии), адрес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электроннои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почты, наименование организации, работником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которои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является указанное лицо. </a:t>
            </a:r>
          </a:p>
          <a:p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44A44C6-C88D-A043-9FCB-4A406DB91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D31-2BB1-AF49-ADD8-158D07771582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10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F3B46D-033E-C84A-838A-8069B1CCA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30246"/>
          </a:xfrm>
        </p:spPr>
        <p:txBody>
          <a:bodyPr/>
          <a:lstStyle/>
          <a:p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Отзыв ведущей организации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006887-CBF0-8642-BB40-8E8487BC9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" y="1417638"/>
            <a:ext cx="11689080" cy="4525963"/>
          </a:xfrm>
        </p:spPr>
        <p:txBody>
          <a:bodyPr/>
          <a:lstStyle/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отзыве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ведущеи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организации отражается значимость для науки и производства полученных автором диссертации результатов. В отзыве о работах, имеющих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прикладнои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характер, должны также содержаться конкретные рекомендации по использованию результатов и выводов диссертации. Диссертация как правило, обсуждается на заседании профильного структурного подразделения (кафедры, лаборатории, отдела и т.д.), с указанием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протокола и даты заседания этого структурного подразделения, подписывается специалистом, как правило, имеющим ученую степень (</a:t>
            </a:r>
            <a:r>
              <a:rPr lang="ru-RU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указывается «диссертация обсуждена и одобрена», неправильно - «отзыв обсужден и одобрен»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Отзыв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ведущеи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организации утверждается ее руководителем и скрепляется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гербовои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печатью организации. </a:t>
            </a: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отзыве указываются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почтовыи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адрес, телефон, адрес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электроннои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почты структурного подразделения (кафедры, лаборатории, отдела и т.д.), подготовившего отзыв. </a:t>
            </a: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Отзыв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ведущеи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организации должен поступить в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диссертационныи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совет не позднее, чем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15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днеи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до защиты диссертации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о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ведущеи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организации ее отзыв размещается на официальном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сайте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организации, на базе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которои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создан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диссертационныи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̆ совет, в сети "Интернет". </a:t>
            </a:r>
          </a:p>
          <a:p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B00E8A-3AD0-AD44-9C12-049C0BADD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1D31-2BB1-AF49-ADD8-158D07771582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470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Молчанов А.В. Доклад по Романовскому району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4221</TotalTime>
  <Words>1590</Words>
  <Application>Microsoft Macintosh PowerPoint</Application>
  <PresentationFormat>Широкоэкранный</PresentationFormat>
  <Paragraphs>179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Tahoma</vt:lpstr>
      <vt:lpstr>Молчанов А.В. Доклад по Романовскому району</vt:lpstr>
      <vt:lpstr>Презентация PowerPoint</vt:lpstr>
      <vt:lpstr>Сведения о количестве защит в диссертационных советах университета</vt:lpstr>
      <vt:lpstr>Порядок направления работы в диссертационный совет</vt:lpstr>
      <vt:lpstr>Документы:</vt:lpstr>
      <vt:lpstr>Работа экспертной комиссии</vt:lpstr>
      <vt:lpstr>Принятие к защите</vt:lpstr>
      <vt:lpstr>Размещение и рассылка материалов работы</vt:lpstr>
      <vt:lpstr>Работа оппонентов</vt:lpstr>
      <vt:lpstr>Отзыв ведущей организации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119</cp:revision>
  <cp:lastPrinted>2020-01-13T13:51:35Z</cp:lastPrinted>
  <dcterms:created xsi:type="dcterms:W3CDTF">2019-10-31T05:30:14Z</dcterms:created>
  <dcterms:modified xsi:type="dcterms:W3CDTF">2020-04-16T09:18:08Z</dcterms:modified>
</cp:coreProperties>
</file>