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527" r:id="rId2"/>
    <p:sldId id="676" r:id="rId3"/>
    <p:sldId id="672" r:id="rId4"/>
    <p:sldId id="559" r:id="rId5"/>
    <p:sldId id="675" r:id="rId6"/>
    <p:sldId id="677" r:id="rId7"/>
    <p:sldId id="678" r:id="rId8"/>
    <p:sldId id="553" r:id="rId9"/>
    <p:sldId id="554" r:id="rId10"/>
    <p:sldId id="555" r:id="rId11"/>
    <p:sldId id="556" r:id="rId12"/>
    <p:sldId id="557" r:id="rId13"/>
    <p:sldId id="558" r:id="rId14"/>
    <p:sldId id="671" r:id="rId15"/>
    <p:sldId id="653" r:id="rId16"/>
    <p:sldId id="679" r:id="rId17"/>
    <p:sldId id="680" r:id="rId18"/>
    <p:sldId id="542" r:id="rId19"/>
    <p:sldId id="543" r:id="rId20"/>
    <p:sldId id="544" r:id="rId21"/>
    <p:sldId id="545" r:id="rId22"/>
    <p:sldId id="531" r:id="rId23"/>
    <p:sldId id="533" r:id="rId24"/>
    <p:sldId id="529" r:id="rId25"/>
    <p:sldId id="535" r:id="rId26"/>
    <p:sldId id="550" r:id="rId27"/>
    <p:sldId id="684" r:id="rId28"/>
    <p:sldId id="551" r:id="rId29"/>
    <p:sldId id="552" r:id="rId30"/>
    <p:sldId id="656" r:id="rId31"/>
    <p:sldId id="654" r:id="rId32"/>
    <p:sldId id="658" r:id="rId33"/>
    <p:sldId id="534" r:id="rId34"/>
    <p:sldId id="536" r:id="rId35"/>
    <p:sldId id="539" r:id="rId36"/>
    <p:sldId id="540" r:id="rId37"/>
    <p:sldId id="541" r:id="rId38"/>
    <p:sldId id="649" r:id="rId39"/>
    <p:sldId id="655" r:id="rId40"/>
    <p:sldId id="685" r:id="rId41"/>
    <p:sldId id="681" r:id="rId42"/>
    <p:sldId id="682" r:id="rId43"/>
    <p:sldId id="683" r:id="rId44"/>
    <p:sldId id="686" r:id="rId45"/>
    <p:sldId id="687" r:id="rId46"/>
    <p:sldId id="688" r:id="rId47"/>
    <p:sldId id="689" r:id="rId48"/>
    <p:sldId id="690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29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Лист1!$A$1:$E$1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18</c:v>
                </c:pt>
                <c:pt idx="1">
                  <c:v>36</c:v>
                </c:pt>
                <c:pt idx="2">
                  <c:v>47</c:v>
                </c:pt>
                <c:pt idx="3">
                  <c:v>82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B-894C-9B3A-FBC4C6C9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695568"/>
        <c:axId val="1149938240"/>
      </c:barChart>
      <c:catAx>
        <c:axId val="11496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149938240"/>
        <c:crosses val="autoZero"/>
        <c:auto val="1"/>
        <c:lblAlgn val="ctr"/>
        <c:lblOffset val="100"/>
        <c:noMultiLvlLbl val="0"/>
      </c:catAx>
      <c:valAx>
        <c:axId val="11499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14969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Лист1!$A$1:$E$1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Лист1!$A$4:$E$4</c:f>
              <c:numCache>
                <c:formatCode>General</c:formatCode>
                <c:ptCount val="5"/>
                <c:pt idx="0">
                  <c:v>13</c:v>
                </c:pt>
                <c:pt idx="1">
                  <c:v>24</c:v>
                </c:pt>
                <c:pt idx="2">
                  <c:v>36</c:v>
                </c:pt>
                <c:pt idx="3">
                  <c:v>63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F-BA46-B7CA-170D20FA8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888720"/>
        <c:axId val="1150166560"/>
      </c:barChart>
      <c:catAx>
        <c:axId val="114988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150166560"/>
        <c:crosses val="autoZero"/>
        <c:auto val="1"/>
        <c:lblAlgn val="ctr"/>
        <c:lblOffset val="100"/>
        <c:noMultiLvlLbl val="0"/>
      </c:catAx>
      <c:valAx>
        <c:axId val="11501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14988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F405-B94D-D948-95AB-2FA10BCA7B3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A78A-E55F-6749-A204-C30DC1185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5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FE6C6-A711-BD4A-9F81-B1317F498F2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9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FE6C6-A711-BD4A-9F81-B1317F498F23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19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2A78A-E55F-6749-A204-C30DC1185B8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7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FE6C6-A711-BD4A-9F81-B1317F498F23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83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FE6C6-A711-BD4A-9F81-B1317F498F23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2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2A78A-E55F-6749-A204-C30DC1185B8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9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FE6C6-A711-BD4A-9F81-B1317F498F23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3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D7CEE-F12E-C04A-BBD4-FEFE78C4124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481AA-11FB-FA42-8E48-19B56EC785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5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DE90-DBDB-2742-AE66-75F412E915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2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E956D-229C-DE4D-AF7C-BA90314236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8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E956D-229C-DE4D-AF7C-BA90314236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8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D1D31-2BB1-AF49-ADD8-158D077715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9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291F-E889-AE48-8FE1-6D026C2CF1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4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E339-8300-534A-95B8-74157632CA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2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88DA8-892C-334C-9286-F39D2825C1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163AB-15FD-954E-B2A7-3539BA02F7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2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BD54-3694-7B46-8DE3-27CE3F2654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6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2153-0BBF-6446-9EAA-925D74C543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5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9A00-51B0-B742-AC0D-5FE765521B9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8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9E956D-229C-DE4D-AF7C-BA903142360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1031" name="Picture 2" descr="http://www.europe-smt.com/wp-content/uploads/2013/08/background_lines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838200"/>
            <a:ext cx="12192000" cy="6019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25000">
                <a:srgbClr val="EBEBE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5805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enago-academy.thinkific.com/bundles/enago-learnspecial-edition-course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SarAgro_emblem копия">
            <a:extLst>
              <a:ext uri="{FF2B5EF4-FFF2-40B4-BE49-F238E27FC236}">
                <a16:creationId xmlns:a16="http://schemas.microsoft.com/office/drawing/2014/main" id="{E8633593-24FD-C84D-9FA3-EC20E5C6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562" y="1449110"/>
            <a:ext cx="2339565" cy="233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362176-CC26-AC40-A431-68C2DF3818D9}"/>
              </a:ext>
            </a:extLst>
          </p:cNvPr>
          <p:cNvSpPr txBox="1"/>
          <p:nvPr/>
        </p:nvSpPr>
        <p:spPr>
          <a:xfrm>
            <a:off x="1392701" y="124390"/>
            <a:ext cx="953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</a:rPr>
              <a:t>МИНИСТЕРСТВО СЕЛЬСКОГО ХОЗЯЙСТВА РОССИЙСКОЙ ФЕДЕРАЦИИ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</a:rPr>
              <a:t>Федеральное государственное бюджетное образовательное учреждение</a:t>
            </a:r>
            <a:br>
              <a:rPr lang="ru-RU" b="1" dirty="0">
                <a:solidFill>
                  <a:prstClr val="black"/>
                </a:solidFill>
                <a:latin typeface="Arial" charset="0"/>
              </a:rPr>
            </a:br>
            <a:r>
              <a:rPr lang="ru-RU" b="1" dirty="0">
                <a:solidFill>
                  <a:prstClr val="black"/>
                </a:solidFill>
                <a:latin typeface="Arial" charset="0"/>
              </a:rPr>
              <a:t>высшего образования «Саратовский государственный аграрный университет имени Н.И. Вавилова»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0F0F440-13FE-A940-B88B-066ECB9ABF1C}"/>
              </a:ext>
            </a:extLst>
          </p:cNvPr>
          <p:cNvSpPr txBox="1">
            <a:spLocks noChangeArrowheads="1"/>
          </p:cNvSpPr>
          <p:nvPr/>
        </p:nvSpPr>
        <p:spPr>
          <a:xfrm>
            <a:off x="715927" y="4094355"/>
            <a:ext cx="11058730" cy="13145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26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Публикация результатов научных исследований в российских и зарубежных изданиях: новый Перечень ВАК РФ, международные базы данных </a:t>
            </a:r>
            <a:r>
              <a:rPr lang="en-US" sz="26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</a:t>
            </a:r>
            <a:r>
              <a:rPr lang="ru-RU" sz="26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600" dirty="0">
                <a:solidFill>
                  <a:srgbClr val="1F497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endParaRPr lang="ru-RU" sz="2600" dirty="0">
              <a:solidFill>
                <a:srgbClr val="1F497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D69DA-46D2-7F4C-A83C-83622278D491}"/>
              </a:ext>
            </a:extLst>
          </p:cNvPr>
          <p:cNvSpPr txBox="1"/>
          <p:nvPr/>
        </p:nvSpPr>
        <p:spPr>
          <a:xfrm>
            <a:off x="715927" y="5453423"/>
            <a:ext cx="1056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УНИД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К.А. Петров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8F3E6-124E-B041-9449-E906FE9F582F}"/>
              </a:ext>
            </a:extLst>
          </p:cNvPr>
          <p:cNvSpPr txBox="1"/>
          <p:nvPr/>
        </p:nvSpPr>
        <p:spPr>
          <a:xfrm>
            <a:off x="879231" y="6331104"/>
            <a:ext cx="1056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апреля 2020 г.</a:t>
            </a:r>
          </a:p>
        </p:txBody>
      </p:sp>
    </p:spTree>
    <p:extLst>
      <p:ext uri="{BB962C8B-B14F-4D97-AF65-F5344CB8AC3E}">
        <p14:creationId xmlns:p14="http://schemas.microsoft.com/office/powerpoint/2010/main" val="5391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1DB4D-4CA5-C64B-A51F-A25F8232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678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ВАК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E34D7-D898-6D41-A22C-148CFB5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50851E5-DEEC-9D46-B428-582164B4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0319"/>
            <a:ext cx="7718858" cy="5213043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DCBCCF6-F2B0-F841-AFE1-2407BBB843A9}"/>
              </a:ext>
            </a:extLst>
          </p:cNvPr>
          <p:cNvCxnSpPr/>
          <p:nvPr/>
        </p:nvCxnSpPr>
        <p:spPr>
          <a:xfrm flipH="1">
            <a:off x="7714593" y="2806262"/>
            <a:ext cx="31951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01BAB00-2098-F749-BBCD-C1ABBA2DEFD2}"/>
              </a:ext>
            </a:extLst>
          </p:cNvPr>
          <p:cNvCxnSpPr>
            <a:cxnSpLocks/>
          </p:cNvCxnSpPr>
          <p:nvPr/>
        </p:nvCxnSpPr>
        <p:spPr>
          <a:xfrm flipH="1">
            <a:off x="5239408" y="3536731"/>
            <a:ext cx="56703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CF2BEC0-85A4-0C4D-98E9-C27FAB41B562}"/>
              </a:ext>
            </a:extLst>
          </p:cNvPr>
          <p:cNvCxnSpPr>
            <a:cxnSpLocks/>
          </p:cNvCxnSpPr>
          <p:nvPr/>
        </p:nvCxnSpPr>
        <p:spPr>
          <a:xfrm flipH="1">
            <a:off x="5239408" y="4750676"/>
            <a:ext cx="56703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2D240C1-2BD3-234B-8C9F-F6ECB15D7A15}"/>
              </a:ext>
            </a:extLst>
          </p:cNvPr>
          <p:cNvSpPr txBox="1"/>
          <p:nvPr/>
        </p:nvSpPr>
        <p:spPr>
          <a:xfrm>
            <a:off x="8801817" y="2027721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Рецензируемые издания на сайте ВАК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F1D86-FE99-A042-B673-A1725BAC1DD8}"/>
              </a:ext>
            </a:extLst>
          </p:cNvPr>
          <p:cNvSpPr txBox="1"/>
          <p:nvPr/>
        </p:nvSpPr>
        <p:spPr>
          <a:xfrm>
            <a:off x="8832297" y="3515807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Актуальный Перечень на 24.03.2020 г.</a:t>
            </a: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специальностям)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EFF2E-FAAE-4648-BBA2-D0AE1703A46C}"/>
              </a:ext>
            </a:extLst>
          </p:cNvPr>
          <p:cNvSpPr txBox="1"/>
          <p:nvPr/>
        </p:nvSpPr>
        <p:spPr>
          <a:xfrm>
            <a:off x="8832297" y="4814852"/>
            <a:ext cx="284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Отечественные издания, включенные в международные базы данных на 30.03.2020 г. (достаточное условие)</a:t>
            </a:r>
          </a:p>
        </p:txBody>
      </p:sp>
    </p:spTree>
    <p:extLst>
      <p:ext uri="{BB962C8B-B14F-4D97-AF65-F5344CB8AC3E}">
        <p14:creationId xmlns:p14="http://schemas.microsoft.com/office/powerpoint/2010/main" val="31020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2DCFD5-A8EA-4941-A78E-D2079EB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E4A03-5128-3A4F-B870-DE5EB62D2E2C}"/>
              </a:ext>
            </a:extLst>
          </p:cNvPr>
          <p:cNvSpPr txBox="1"/>
          <p:nvPr/>
        </p:nvSpPr>
        <p:spPr>
          <a:xfrm>
            <a:off x="254000" y="1300671"/>
            <a:ext cx="1168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Приказ ВАК от 17.02.2016 г. «О внесении изменений в правила формирования в уведомительном порядке перечня рецензируемых научных изданий, в которых должны быть опубликованы основные результаты диссертаций на соискание ученой степени кандидата наук, на соискание ученой степени доктора наук, и требования к рецензируемым научным изданиям для включения в перечень рецензируемых научных изданий, в которых должны быть опубликованы основные результаты диссертаций на соискание ученой степени кандидата наук, на соискание ученой степени доктора наук, утвержденные приказом Минобрнауки России от 25 июля 2014 г. № 793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B7631FA-DD58-8248-80C7-F1589160E694}"/>
              </a:ext>
            </a:extLst>
          </p:cNvPr>
          <p:cNvSpPr txBox="1">
            <a:spLocks/>
          </p:cNvSpPr>
          <p:nvPr/>
        </p:nvSpPr>
        <p:spPr bwMode="auto">
          <a:xfrm>
            <a:off x="609600" y="274638"/>
            <a:ext cx="10972800" cy="8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Перечня ВАК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47DF2B-C3DC-1842-9DB2-4B348DFEF3C9}"/>
              </a:ext>
            </a:extLst>
          </p:cNvPr>
          <p:cNvSpPr/>
          <p:nvPr/>
        </p:nvSpPr>
        <p:spPr>
          <a:xfrm>
            <a:off x="1046479" y="4892346"/>
            <a:ext cx="4632960" cy="1691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Отечественные журналы в международных базах данных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ED78247-52D2-A847-A2C5-A4038B17997D}"/>
              </a:ext>
            </a:extLst>
          </p:cNvPr>
          <p:cNvSpPr/>
          <p:nvPr/>
        </p:nvSpPr>
        <p:spPr>
          <a:xfrm>
            <a:off x="6512562" y="4918815"/>
            <a:ext cx="4632960" cy="1664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Журналы по номенклатуре ВАК (не более 3 направлений, 5 специальностей) </a:t>
            </a:r>
          </a:p>
        </p:txBody>
      </p:sp>
    </p:spTree>
    <p:extLst>
      <p:ext uri="{BB962C8B-B14F-4D97-AF65-F5344CB8AC3E}">
        <p14:creationId xmlns:p14="http://schemas.microsoft.com/office/powerpoint/2010/main" val="31895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301C1-2AED-A24A-AD5C-B160B2B1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Редакции Перечня ВАК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D2D3EC-40F8-F14B-BD11-F2B0CFE4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ru-RU" alt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AE81-7E11-0C43-9276-73857C870940}"/>
              </a:ext>
            </a:extLst>
          </p:cNvPr>
          <p:cNvSpPr txBox="1"/>
          <p:nvPr/>
        </p:nvSpPr>
        <p:spPr>
          <a:xfrm>
            <a:off x="536457" y="30596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05.11.2015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10C1-F9E7-0B4F-8352-E191F6F1433A}"/>
              </a:ext>
            </a:extLst>
          </p:cNvPr>
          <p:cNvSpPr txBox="1"/>
          <p:nvPr/>
        </p:nvSpPr>
        <p:spPr>
          <a:xfrm>
            <a:off x="2590800" y="3064748"/>
            <a:ext cx="18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19.04.2016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EB787-8327-814B-A60D-42EB827C88F3}"/>
              </a:ext>
            </a:extLst>
          </p:cNvPr>
          <p:cNvSpPr txBox="1"/>
          <p:nvPr/>
        </p:nvSpPr>
        <p:spPr>
          <a:xfrm>
            <a:off x="4778795" y="305966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03.06.2016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D34E6-F876-484F-95F5-7B69BD23EFD9}"/>
              </a:ext>
            </a:extLst>
          </p:cNvPr>
          <p:cNvSpPr txBox="1"/>
          <p:nvPr/>
        </p:nvSpPr>
        <p:spPr>
          <a:xfrm>
            <a:off x="7132320" y="305966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01.09.2016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BB770-0719-DA48-B3C7-E29EA3E285CA}"/>
              </a:ext>
            </a:extLst>
          </p:cNvPr>
          <p:cNvSpPr txBox="1"/>
          <p:nvPr/>
        </p:nvSpPr>
        <p:spPr>
          <a:xfrm>
            <a:off x="9320315" y="305966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18.10.2016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6E4CE-E446-C34F-B916-1D575A310773}"/>
              </a:ext>
            </a:extLst>
          </p:cNvPr>
          <p:cNvSpPr txBox="1"/>
          <p:nvPr/>
        </p:nvSpPr>
        <p:spPr>
          <a:xfrm>
            <a:off x="632035" y="491176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01.11.2016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E9E9E3-1579-D84E-B4D9-CFEB31602B70}"/>
              </a:ext>
            </a:extLst>
          </p:cNvPr>
          <p:cNvSpPr txBox="1"/>
          <p:nvPr/>
        </p:nvSpPr>
        <p:spPr>
          <a:xfrm>
            <a:off x="2540000" y="490458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23.11.2016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0DDC4-F18A-854A-8A99-CE6906C6B23B}"/>
              </a:ext>
            </a:extLst>
          </p:cNvPr>
          <p:cNvSpPr txBox="1"/>
          <p:nvPr/>
        </p:nvSpPr>
        <p:spPr>
          <a:xfrm>
            <a:off x="4500880" y="4896524"/>
            <a:ext cx="18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14.12.2016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EAD94-E45D-B841-A654-F7B8AEE1FAAA}"/>
              </a:ext>
            </a:extLst>
          </p:cNvPr>
          <p:cNvSpPr txBox="1"/>
          <p:nvPr/>
        </p:nvSpPr>
        <p:spPr>
          <a:xfrm>
            <a:off x="6546615" y="489652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30.12.2016 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9B36F-C016-B74D-81F3-83A43E89968C}"/>
              </a:ext>
            </a:extLst>
          </p:cNvPr>
          <p:cNvSpPr txBox="1"/>
          <p:nvPr/>
        </p:nvSpPr>
        <p:spPr>
          <a:xfrm>
            <a:off x="9227340" y="4896524"/>
            <a:ext cx="18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27.01.2017 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658ED-AA5D-0A44-8878-E1AB71BF0E5B}"/>
              </a:ext>
            </a:extLst>
          </p:cNvPr>
          <p:cNvSpPr txBox="1"/>
          <p:nvPr/>
        </p:nvSpPr>
        <p:spPr>
          <a:xfrm>
            <a:off x="7924800" y="538097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+43 редакции Перечня ВАК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1BEC1D-843E-1345-98E8-2F5AAA79B07E}"/>
              </a:ext>
            </a:extLst>
          </p:cNvPr>
          <p:cNvSpPr/>
          <p:nvPr/>
        </p:nvSpPr>
        <p:spPr>
          <a:xfrm>
            <a:off x="386080" y="2001520"/>
            <a:ext cx="227584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4F8481-A5E5-A445-A905-22BD4E5C9B41}"/>
              </a:ext>
            </a:extLst>
          </p:cNvPr>
          <p:cNvSpPr/>
          <p:nvPr/>
        </p:nvSpPr>
        <p:spPr>
          <a:xfrm>
            <a:off x="2661920" y="2001520"/>
            <a:ext cx="159512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C0C404-6117-B34D-9C3D-7AE69832288D}"/>
              </a:ext>
            </a:extLst>
          </p:cNvPr>
          <p:cNvSpPr/>
          <p:nvPr/>
        </p:nvSpPr>
        <p:spPr>
          <a:xfrm>
            <a:off x="4267200" y="2001520"/>
            <a:ext cx="276352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F2402A-79FA-BF42-9B38-EA2886B30DDA}"/>
              </a:ext>
            </a:extLst>
          </p:cNvPr>
          <p:cNvSpPr/>
          <p:nvPr/>
        </p:nvSpPr>
        <p:spPr>
          <a:xfrm>
            <a:off x="7030720" y="2001520"/>
            <a:ext cx="178816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1F5A15-264B-5B45-AD11-CC1C9F5FE7E4}"/>
              </a:ext>
            </a:extLst>
          </p:cNvPr>
          <p:cNvSpPr/>
          <p:nvPr/>
        </p:nvSpPr>
        <p:spPr>
          <a:xfrm>
            <a:off x="8818880" y="2001520"/>
            <a:ext cx="28448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8EEB48-5813-DB4B-BDFF-023EEC098956}"/>
              </a:ext>
            </a:extLst>
          </p:cNvPr>
          <p:cNvSpPr/>
          <p:nvPr/>
        </p:nvSpPr>
        <p:spPr>
          <a:xfrm>
            <a:off x="396240" y="3980435"/>
            <a:ext cx="140208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3053B3-C60C-EB4C-B028-AA019C6BAF3A}"/>
              </a:ext>
            </a:extLst>
          </p:cNvPr>
          <p:cNvSpPr/>
          <p:nvPr/>
        </p:nvSpPr>
        <p:spPr>
          <a:xfrm>
            <a:off x="1798320" y="3980435"/>
            <a:ext cx="140208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8D80F1C-6879-464E-A804-A17ABC50C41C}"/>
              </a:ext>
            </a:extLst>
          </p:cNvPr>
          <p:cNvSpPr/>
          <p:nvPr/>
        </p:nvSpPr>
        <p:spPr>
          <a:xfrm>
            <a:off x="3200400" y="3980435"/>
            <a:ext cx="2763520" cy="7924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4BF2B7-526A-134C-A9FD-C5B33E78BE14}"/>
              </a:ext>
            </a:extLst>
          </p:cNvPr>
          <p:cNvSpPr/>
          <p:nvPr/>
        </p:nvSpPr>
        <p:spPr>
          <a:xfrm>
            <a:off x="5963920" y="3980435"/>
            <a:ext cx="226568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7F10ADA-A314-0045-AC84-DAFC118F4359}"/>
              </a:ext>
            </a:extLst>
          </p:cNvPr>
          <p:cNvSpPr/>
          <p:nvPr/>
        </p:nvSpPr>
        <p:spPr>
          <a:xfrm>
            <a:off x="8229600" y="3980435"/>
            <a:ext cx="344424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8299B64-427E-1A4E-8551-BBECFABC8CE0}"/>
              </a:ext>
            </a:extLst>
          </p:cNvPr>
          <p:cNvCxnSpPr>
            <a:cxnSpLocks/>
          </p:cNvCxnSpPr>
          <p:nvPr/>
        </p:nvCxnSpPr>
        <p:spPr>
          <a:xfrm flipV="1">
            <a:off x="3810000" y="4376675"/>
            <a:ext cx="772160" cy="1979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6365CF-9AF4-B340-BA0A-23A55DD941ED}"/>
              </a:ext>
            </a:extLst>
          </p:cNvPr>
          <p:cNvSpPr txBox="1"/>
          <p:nvPr/>
        </p:nvSpPr>
        <p:spPr>
          <a:xfrm>
            <a:off x="1159382" y="5447915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Издание могло не входить в Перечень в один из периодов его обновления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8EFAA2-8D0C-224F-BDBB-DD967835B0CB}"/>
              </a:ext>
            </a:extLst>
          </p:cNvPr>
          <p:cNvSpPr txBox="1"/>
          <p:nvPr/>
        </p:nvSpPr>
        <p:spPr>
          <a:xfrm>
            <a:off x="3945772" y="5894690"/>
            <a:ext cx="7958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 проверить у ученого секретаря диссертационного совета входит ли в Перечень ВАК издание в котором публиковались</a:t>
            </a:r>
          </a:p>
        </p:txBody>
      </p:sp>
    </p:spTree>
    <p:extLst>
      <p:ext uri="{BB962C8B-B14F-4D97-AF65-F5344CB8AC3E}">
        <p14:creationId xmlns:p14="http://schemas.microsoft.com/office/powerpoint/2010/main" val="7590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22749-729D-4342-977F-2947B2BD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344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ВАК и РИНЦ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E22D54-0A95-4C47-9247-34D3465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1E1FD-F9B5-744B-A03F-737A8CCF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5" y="1354457"/>
            <a:ext cx="6295746" cy="479552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E958BDA-6DBC-A441-93A4-3150E676C193}"/>
              </a:ext>
            </a:extLst>
          </p:cNvPr>
          <p:cNvCxnSpPr/>
          <p:nvPr/>
        </p:nvCxnSpPr>
        <p:spPr>
          <a:xfrm>
            <a:off x="1127760" y="1747520"/>
            <a:ext cx="5283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843444-88E1-1740-8454-07F684C25F82}"/>
              </a:ext>
            </a:extLst>
          </p:cNvPr>
          <p:cNvCxnSpPr>
            <a:cxnSpLocks/>
          </p:cNvCxnSpPr>
          <p:nvPr/>
        </p:nvCxnSpPr>
        <p:spPr>
          <a:xfrm>
            <a:off x="843280" y="1981200"/>
            <a:ext cx="55676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07822E-106D-8741-B760-59709FFEDE47}"/>
              </a:ext>
            </a:extLst>
          </p:cNvPr>
          <p:cNvCxnSpPr>
            <a:cxnSpLocks/>
          </p:cNvCxnSpPr>
          <p:nvPr/>
        </p:nvCxnSpPr>
        <p:spPr>
          <a:xfrm>
            <a:off x="843280" y="2235200"/>
            <a:ext cx="55676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2A566B1-49C6-A842-8187-1C4321982D83}"/>
              </a:ext>
            </a:extLst>
          </p:cNvPr>
          <p:cNvCxnSpPr>
            <a:cxnSpLocks/>
          </p:cNvCxnSpPr>
          <p:nvPr/>
        </p:nvCxnSpPr>
        <p:spPr>
          <a:xfrm>
            <a:off x="850868" y="2448560"/>
            <a:ext cx="55499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2273E5B-5920-314B-A448-97BB30522FFB}"/>
              </a:ext>
            </a:extLst>
          </p:cNvPr>
          <p:cNvCxnSpPr>
            <a:cxnSpLocks/>
          </p:cNvCxnSpPr>
          <p:nvPr/>
        </p:nvCxnSpPr>
        <p:spPr>
          <a:xfrm>
            <a:off x="843280" y="2682240"/>
            <a:ext cx="55499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AC309BE-2859-A541-A737-9B1D901A4CAF}"/>
              </a:ext>
            </a:extLst>
          </p:cNvPr>
          <p:cNvCxnSpPr>
            <a:cxnSpLocks/>
          </p:cNvCxnSpPr>
          <p:nvPr/>
        </p:nvCxnSpPr>
        <p:spPr>
          <a:xfrm>
            <a:off x="850868" y="2915920"/>
            <a:ext cx="55499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EE296F-31CE-3A40-8120-47019593572E}"/>
              </a:ext>
            </a:extLst>
          </p:cNvPr>
          <p:cNvCxnSpPr>
            <a:cxnSpLocks/>
          </p:cNvCxnSpPr>
          <p:nvPr/>
        </p:nvCxnSpPr>
        <p:spPr>
          <a:xfrm>
            <a:off x="843280" y="3139440"/>
            <a:ext cx="55499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D643A37-E9B4-6B4F-B3B8-25E3A0F37BBC}"/>
              </a:ext>
            </a:extLst>
          </p:cNvPr>
          <p:cNvCxnSpPr>
            <a:cxnSpLocks/>
          </p:cNvCxnSpPr>
          <p:nvPr/>
        </p:nvCxnSpPr>
        <p:spPr>
          <a:xfrm>
            <a:off x="850868" y="3378200"/>
            <a:ext cx="47269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4DFB25-94FE-4A4C-8EAF-B165E1F23A3D}"/>
              </a:ext>
            </a:extLst>
          </p:cNvPr>
          <p:cNvSpPr txBox="1"/>
          <p:nvPr/>
        </p:nvSpPr>
        <p:spPr>
          <a:xfrm>
            <a:off x="7156057" y="1401290"/>
            <a:ext cx="4301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издания из РИНЦ – не выполнение Приказа №1586 касающегося обязательности регистрации в РИНЦ для вхождения в Перечень ВАК</a:t>
            </a:r>
          </a:p>
        </p:txBody>
      </p:sp>
      <p:pic>
        <p:nvPicPr>
          <p:cNvPr id="22" name="Рисунок 2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9D8ECDB-E54C-5646-ABEC-DFB10A90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940" y="3131828"/>
            <a:ext cx="4828305" cy="34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78E645-97D7-0A4F-9750-27E18D12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4B42E95-2668-6C42-B45A-24B3159D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344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ВАК и РИНЦ</a:t>
            </a:r>
          </a:p>
        </p:txBody>
      </p:sp>
      <p:pic>
        <p:nvPicPr>
          <p:cNvPr id="9" name="Рисунок 8" descr="Изображение выглядит как снимок экра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5C0B3914-6841-C84A-A7A4-A302411F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70" y="1223005"/>
            <a:ext cx="6612722" cy="468376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дисплей, телефон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9FE97A98-5ADE-ED45-9734-EFFEE911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08" y="1223005"/>
            <a:ext cx="5834892" cy="40805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5663FA-932E-B349-848D-8E696583FDDE}"/>
              </a:ext>
            </a:extLst>
          </p:cNvPr>
          <p:cNvSpPr/>
          <p:nvPr/>
        </p:nvSpPr>
        <p:spPr>
          <a:xfrm>
            <a:off x="6197600" y="2844800"/>
            <a:ext cx="3464560" cy="955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снимок экра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0CA5B608-EE6F-994F-A3A2-8DAA86226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9" t="34926" r="38248" b="46370"/>
          <a:stretch/>
        </p:blipFill>
        <p:spPr>
          <a:xfrm>
            <a:off x="1431865" y="4113525"/>
            <a:ext cx="8728135" cy="237999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2C99CE-BCF3-8F4F-936D-12C8541F936D}"/>
              </a:ext>
            </a:extLst>
          </p:cNvPr>
          <p:cNvSpPr/>
          <p:nvPr/>
        </p:nvSpPr>
        <p:spPr>
          <a:xfrm>
            <a:off x="1402080" y="4104640"/>
            <a:ext cx="8757920" cy="26168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82B4E57-8116-1B46-B981-45E7DE5622FE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5781040" y="3799840"/>
            <a:ext cx="214884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BA30321-DC16-D841-8046-D57DBA49AAAF}"/>
              </a:ext>
            </a:extLst>
          </p:cNvPr>
          <p:cNvCxnSpPr/>
          <p:nvPr/>
        </p:nvCxnSpPr>
        <p:spPr>
          <a:xfrm>
            <a:off x="2225040" y="5791200"/>
            <a:ext cx="27127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6E06A-207A-1B42-B776-D8573D96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66" y="71564"/>
            <a:ext cx="10972800" cy="1143000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базы данных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elibrary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EF792A-8DAB-5945-AE9D-75CCA7C0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C41C550-2991-F947-B7A4-29C14CD83B43}"/>
              </a:ext>
            </a:extLst>
          </p:cNvPr>
          <p:cNvSpPr/>
          <p:nvPr/>
        </p:nvSpPr>
        <p:spPr>
          <a:xfrm>
            <a:off x="2249213" y="1532106"/>
            <a:ext cx="5013437" cy="48242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AA3857E-5EDD-5341-87A9-AB89E2D1DEF9}"/>
              </a:ext>
            </a:extLst>
          </p:cNvPr>
          <p:cNvSpPr/>
          <p:nvPr/>
        </p:nvSpPr>
        <p:spPr>
          <a:xfrm>
            <a:off x="2737946" y="2955239"/>
            <a:ext cx="2916619" cy="28445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7AAEA68-F1A8-FC46-A778-2F461E5BFDAC}"/>
              </a:ext>
            </a:extLst>
          </p:cNvPr>
          <p:cNvSpPr/>
          <p:nvPr/>
        </p:nvSpPr>
        <p:spPr>
          <a:xfrm>
            <a:off x="3100552" y="3944229"/>
            <a:ext cx="1702676" cy="170267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05F11-96BA-4141-A6FF-CA3776532E32}"/>
              </a:ext>
            </a:extLst>
          </p:cNvPr>
          <p:cNvSpPr txBox="1"/>
          <p:nvPr/>
        </p:nvSpPr>
        <p:spPr>
          <a:xfrm>
            <a:off x="3951890" y="2052133"/>
            <a:ext cx="301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elibrary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(более 13 тыс.)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A17E6-741F-7F48-A9C1-E003D452B98A}"/>
              </a:ext>
            </a:extLst>
          </p:cNvPr>
          <p:cNvSpPr txBox="1"/>
          <p:nvPr/>
        </p:nvSpPr>
        <p:spPr>
          <a:xfrm>
            <a:off x="3547899" y="3153429"/>
            <a:ext cx="216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РИНЦ</a:t>
            </a:r>
          </a:p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(5,2 тыс.)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28E7A-4B8A-9447-8C4C-97231E437599}"/>
              </a:ext>
            </a:extLst>
          </p:cNvPr>
          <p:cNvSpPr txBox="1"/>
          <p:nvPr/>
        </p:nvSpPr>
        <p:spPr>
          <a:xfrm>
            <a:off x="3230617" y="4330214"/>
            <a:ext cx="1474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 РИНЦ</a:t>
            </a:r>
          </a:p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(700 журналов)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0D376-4098-0B4A-A23F-17B411692869}"/>
              </a:ext>
            </a:extLst>
          </p:cNvPr>
          <p:cNvSpPr txBox="1"/>
          <p:nvPr/>
        </p:nvSpPr>
        <p:spPr>
          <a:xfrm>
            <a:off x="7262649" y="1382581"/>
            <a:ext cx="321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Все издания на платформе, рецензирование не требуется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0D63E-618A-104A-AB2A-6C8AA3D1B212}"/>
              </a:ext>
            </a:extLst>
          </p:cNvPr>
          <p:cNvSpPr txBox="1"/>
          <p:nvPr/>
        </p:nvSpPr>
        <p:spPr>
          <a:xfrm>
            <a:off x="7392714" y="2565919"/>
            <a:ext cx="3216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Рецензируемые издания, издания ВАК РФ, сборники трудов конференций федеральных научных и образовательных учреждений, рецензируемые монографии, диссертации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B2DD5-C441-E34D-9F87-8AEECB83D4D5}"/>
              </a:ext>
            </a:extLst>
          </p:cNvPr>
          <p:cNvSpPr txBox="1"/>
          <p:nvPr/>
        </p:nvSpPr>
        <p:spPr>
          <a:xfrm>
            <a:off x="7353299" y="5292133"/>
            <a:ext cx="321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Издания, вошедшие в </a:t>
            </a:r>
            <a:r>
              <a:rPr lang="en-US" dirty="0"/>
              <a:t>Web of Science RSCI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A7666BF-9672-3446-BCEC-2816C4BBD1F0}"/>
              </a:ext>
            </a:extLst>
          </p:cNvPr>
          <p:cNvCxnSpPr>
            <a:cxnSpLocks/>
          </p:cNvCxnSpPr>
          <p:nvPr/>
        </p:nvCxnSpPr>
        <p:spPr>
          <a:xfrm flipH="1">
            <a:off x="5859518" y="2270852"/>
            <a:ext cx="14937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F6C0751-F5D8-DB4A-89D6-BD0BB2D47A7A}"/>
              </a:ext>
            </a:extLst>
          </p:cNvPr>
          <p:cNvCxnSpPr>
            <a:cxnSpLocks/>
          </p:cNvCxnSpPr>
          <p:nvPr/>
        </p:nvCxnSpPr>
        <p:spPr>
          <a:xfrm flipH="1" flipV="1">
            <a:off x="4833445" y="3486619"/>
            <a:ext cx="2444970" cy="4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2758271-225A-0D47-8E47-7F0209803DE2}"/>
              </a:ext>
            </a:extLst>
          </p:cNvPr>
          <p:cNvCxnSpPr>
            <a:cxnSpLocks/>
          </p:cNvCxnSpPr>
          <p:nvPr/>
        </p:nvCxnSpPr>
        <p:spPr>
          <a:xfrm flipH="1">
            <a:off x="4290851" y="5439206"/>
            <a:ext cx="29875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5F4BC-6CAF-4E47-8A0D-31935AC8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360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 РИНЦ и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RSCI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F4A6F7-DEA9-1D4E-B870-C6F8CE42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F0CB7DE-DFC8-4F4C-A7A0-4B926B7F8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161708"/>
            <a:ext cx="10149840" cy="54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0F13-C718-C54C-91AD-207B5FC6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360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Аграрный научный журнал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06C3C2-96C4-624D-81DE-96BA015A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6" name="Рисунок 5" descr="Изображение выглядит как текст, знак, еда&#10;&#10;Автоматически созданное описание">
            <a:extLst>
              <a:ext uri="{FF2B5EF4-FFF2-40B4-BE49-F238E27FC236}">
                <a16:creationId xmlns:a16="http://schemas.microsoft.com/office/drawing/2014/main" id="{C37758DB-E249-3449-9D94-444DDF6D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13" y="1392555"/>
            <a:ext cx="3621490" cy="51003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D0E23B-A4D5-5946-857F-2DE1F3336F85}"/>
              </a:ext>
            </a:extLst>
          </p:cNvPr>
          <p:cNvSpPr/>
          <p:nvPr/>
        </p:nvSpPr>
        <p:spPr>
          <a:xfrm>
            <a:off x="4490720" y="1289605"/>
            <a:ext cx="77012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заседания рабочей группы по оценке качества и отбору журналов поддержана заявка на включение Аграрного научного журнала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базу данных 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 (Russian Science Citation Index).</a:t>
            </a:r>
            <a:b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журнала в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означает включение в Ядро РИНЦ.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оценка журналов тематическими советами проводилась с использованием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библиометрических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показателей журнала, результатов общественной оценки и информации о недобросовестных практиках в деятельности журналов в соответствии со следующими критериями: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Научный уровень - оценка среднего научного уровня статей на основе их содержательного анализа.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Актуальность - оценка актуальности тематики журнала и его востребованности в научном сообществе.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Стабильность - оценка стабильности и однородности качества статей в выпусках журнала.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Редколлегия - оценка уровня ученых, входящих в состав редколлегии журнала.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Этика - оценка соблюдения журналом издательской и научной этики (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самоцитирование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накрутка показателей, слабое рецензирование или его отсутствие, обнаружение заимствований, отказ от ретракции статей и т.д.).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Оформление - комплексная оценка качества оформления журнала (наличие полной информации в РИНЦ,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DOI,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аннотаций и ключевых слов на английском языке, контроль формата оформления ссылок в списках цитируемой литературы и т.д.).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данных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 -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библиографическая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наукометрическая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база, правообладателем которой является 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Clarivate Analytics (Philadelphia, United States). 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к базе данных осуществляется через пользовательский интерфейс информационной технологической платформы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 (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владелец –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Clarivate Analytics).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184D4-01B0-9E4C-AE82-57A8ABDD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7387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РИНЦ – коммерческий доступ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809FC-2D87-604E-BA38-7F991EE2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7" y="1389189"/>
            <a:ext cx="11488615" cy="4525963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любых публикаций;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Редактирование профиля автора;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цитирований автора;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цитирований автора;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Исправление неверных публикаций;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Удаление публикаций (в случае отзыва/ретракции);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новых авторов без формирования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SPIN-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кода;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структуры организации и анализ публикаций по подразделениям;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периода работы авторов;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Ручное обновление показателей авторов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25FB2E-99D5-E544-AA56-53C93DA2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F3594-7B19-3149-9EC1-0B82108D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, мужчина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1C2A3100-75A0-DB4C-B330-C8D0E66F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520"/>
            <a:ext cx="11582400" cy="62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B23F7-B254-3A43-A258-2A15981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C976B-2934-E54C-8B50-B43AB5CF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1417"/>
            <a:ext cx="10972800" cy="2392675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написания статьи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в журналах из Перечня ВАК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в журналах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Scopus/Web of Science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в помощь авторам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DEC36D-D99F-9348-AC00-C47189D2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3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C60B1-1C41-4642-96DF-30E02189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публикации в РИНЦ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Ответственные  за внесение в 2019 г.: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AC62094-11F7-9645-AF94-EF16E1B31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032181"/>
              </p:ext>
            </p:extLst>
          </p:nvPr>
        </p:nvGraphicFramePr>
        <p:xfrm>
          <a:off x="609600" y="1417638"/>
          <a:ext cx="1109472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388">
                  <a:extLst>
                    <a:ext uri="{9D8B030D-6E8A-4147-A177-3AD203B41FA5}">
                      <a16:colId xmlns:a16="http://schemas.microsoft.com/office/drawing/2014/main" val="572327516"/>
                    </a:ext>
                  </a:extLst>
                </a:gridCol>
                <a:gridCol w="6836898">
                  <a:extLst>
                    <a:ext uri="{9D8B030D-6E8A-4147-A177-3AD203B41FA5}">
                      <a16:colId xmlns:a16="http://schemas.microsoft.com/office/drawing/2014/main" val="1541127128"/>
                    </a:ext>
                  </a:extLst>
                </a:gridCol>
                <a:gridCol w="3207434">
                  <a:extLst>
                    <a:ext uri="{9D8B030D-6E8A-4147-A177-3AD203B41FA5}">
                      <a16:colId xmlns:a16="http://schemas.microsoft.com/office/drawing/2014/main" val="1530317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подтвержденных публикаций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1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Волкова М.Б.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7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Андрушко</a:t>
                      </a:r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7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Кондрашова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8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Леонтьев А.А.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5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Пахомова Т.В.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63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Пудовкин Н.А.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3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Суминова</a:t>
                      </a:r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Н.Б.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4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Федюнина Т.В.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48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Шмидт И.В.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8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3547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E4AF63-6E1B-CB45-8126-643535A1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A0910-E486-BF4F-A7A9-E33FFBF9537B}"/>
              </a:ext>
            </a:extLst>
          </p:cNvPr>
          <p:cNvSpPr txBox="1"/>
          <p:nvPr/>
        </p:nvSpPr>
        <p:spPr>
          <a:xfrm>
            <a:off x="1212165" y="6385878"/>
            <a:ext cx="988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внесено в 2019 году с учетом сборников трудов: 1378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5715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1ACA2C3-49DF-D747-A6A3-F79C3307F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3" y="473026"/>
            <a:ext cx="6065477" cy="549343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E35FB5-DBAB-CE4F-9899-FE0D1410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DCCC923-13EE-FE40-AE71-173FBEF39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3026"/>
            <a:ext cx="5853070" cy="5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6872A-5491-5B4D-BBEC-BE5C1764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рейтинги вузов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9D2B60-E8D6-F442-A38C-81644FB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5" name="Рисунок 4" descr="324-1FF30936363a.jpg">
            <a:extLst>
              <a:ext uri="{FF2B5EF4-FFF2-40B4-BE49-F238E27FC236}">
                <a16:creationId xmlns:a16="http://schemas.microsoft.com/office/drawing/2014/main" id="{92AF069E-B5B8-774D-AE8D-28569FF88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0450" r="9900"/>
          <a:stretch>
            <a:fillRect/>
          </a:stretch>
        </p:blipFill>
        <p:spPr>
          <a:xfrm>
            <a:off x="609600" y="1672919"/>
            <a:ext cx="2998344" cy="2659929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unnamed.jpg">
            <a:extLst>
              <a:ext uri="{FF2B5EF4-FFF2-40B4-BE49-F238E27FC236}">
                <a16:creationId xmlns:a16="http://schemas.microsoft.com/office/drawing/2014/main" id="{A48AE238-9E3E-F54A-9147-2A41172EE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050" t="11024" r="1050" b="13123"/>
          <a:stretch>
            <a:fillRect/>
          </a:stretch>
        </p:blipFill>
        <p:spPr>
          <a:xfrm>
            <a:off x="4103030" y="1672919"/>
            <a:ext cx="3433366" cy="265992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qs.jpg">
            <a:extLst>
              <a:ext uri="{FF2B5EF4-FFF2-40B4-BE49-F238E27FC236}">
                <a16:creationId xmlns:a16="http://schemas.microsoft.com/office/drawing/2014/main" id="{A7C1B200-3BA1-F64A-BC9C-80E65D12F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4173" t="17323" r="15748" b="17323"/>
          <a:stretch>
            <a:fillRect/>
          </a:stretch>
        </p:blipFill>
        <p:spPr>
          <a:xfrm>
            <a:off x="8161246" y="1578869"/>
            <a:ext cx="2998343" cy="279618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A5B1A7-91D7-1242-B5FC-17E24FF07A76}"/>
              </a:ext>
            </a:extLst>
          </p:cNvPr>
          <p:cNvSpPr/>
          <p:nvPr/>
        </p:nvSpPr>
        <p:spPr>
          <a:xfrm>
            <a:off x="362033" y="5279131"/>
            <a:ext cx="11467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tabLst>
                <a:tab pos="447675" algn="l"/>
              </a:tabLst>
            </a:pPr>
            <a:r>
              <a:rPr lang="ru-RU" sz="2400" dirty="0">
                <a:cs typeface="Times New Roman" pitchFamily="18" charset="0"/>
              </a:rPr>
              <a:t>Предметный рейтинг </a:t>
            </a:r>
            <a:r>
              <a:rPr lang="en-US" sz="2400" dirty="0">
                <a:cs typeface="Times New Roman" pitchFamily="18" charset="0"/>
              </a:rPr>
              <a:t>QS</a:t>
            </a:r>
            <a:r>
              <a:rPr lang="ru-RU" sz="2400" dirty="0">
                <a:cs typeface="Times New Roman" pitchFamily="18" charset="0"/>
              </a:rPr>
              <a:t> «Сельское и лесное хозяйство», «Ветеринария».</a:t>
            </a:r>
          </a:p>
          <a:p>
            <a:pPr indent="361950" algn="just">
              <a:tabLst>
                <a:tab pos="447675" algn="l"/>
              </a:tabLst>
            </a:pPr>
            <a:r>
              <a:rPr lang="ru-RU" sz="2400" dirty="0">
                <a:cs typeface="Times New Roman" pitchFamily="18" charset="0"/>
              </a:rPr>
              <a:t>Предметный рейтинг </a:t>
            </a:r>
            <a:r>
              <a:rPr lang="en-US" sz="2400" dirty="0">
                <a:cs typeface="Times New Roman" pitchFamily="18" charset="0"/>
              </a:rPr>
              <a:t>ARWU</a:t>
            </a:r>
            <a:r>
              <a:rPr lang="ru-RU" sz="2400" dirty="0">
                <a:cs typeface="Times New Roman" pitchFamily="18" charset="0"/>
              </a:rPr>
              <a:t> «Сельскохозяйственные науки» и «Ветеринария».</a:t>
            </a:r>
          </a:p>
        </p:txBody>
      </p:sp>
    </p:spTree>
    <p:extLst>
      <p:ext uri="{BB962C8B-B14F-4D97-AF65-F5344CB8AC3E}">
        <p14:creationId xmlns:p14="http://schemas.microsoft.com/office/powerpoint/2010/main" val="2914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6872A-5491-5B4D-BBEC-BE5C1764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рейтинги вузов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9D2B60-E8D6-F442-A38C-81644FB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23</a:t>
            </a:fld>
            <a:endParaRPr lang="ru-RU" alt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EE60917-2AB9-0A4B-8EAC-80C430727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08794"/>
              </p:ext>
            </p:extLst>
          </p:nvPr>
        </p:nvGraphicFramePr>
        <p:xfrm>
          <a:off x="453340" y="1570859"/>
          <a:ext cx="11518267" cy="4675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77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рейтинга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 предметного рейтинга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Типы рассматриваемых публикаций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публикаций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044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QS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Сельское</a:t>
                      </a:r>
                      <a:r>
                        <a:rPr lang="ru-RU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лесное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Статья, обзор, материалы конференций, книга, глава книги, статья, принятая к печати, бизнес, маркетинговые статьи в базе данных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1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Ветеринария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44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ARWU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Сельскохозяйственные науки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в базе данных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Web of Science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2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Ветеринария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0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C0C287-CA32-A24E-A27E-75262ECB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2EC6B64-A011-4148-8EBA-BC33CCCB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93" y="847725"/>
            <a:ext cx="12223586" cy="51625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E9D4D3-B80D-E542-9134-6229267E2B45}"/>
              </a:ext>
            </a:extLst>
          </p:cNvPr>
          <p:cNvSpPr/>
          <p:nvPr/>
        </p:nvSpPr>
        <p:spPr>
          <a:xfrm>
            <a:off x="154748" y="2096086"/>
            <a:ext cx="4135898" cy="262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BE1EA5-6652-D34C-9069-EC0BBDA4F25F}"/>
              </a:ext>
            </a:extLst>
          </p:cNvPr>
          <p:cNvSpPr/>
          <p:nvPr/>
        </p:nvSpPr>
        <p:spPr>
          <a:xfrm>
            <a:off x="4264072" y="2600178"/>
            <a:ext cx="3923325" cy="2672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253AA50-2487-AB43-BE0C-6A90B18F306D}"/>
              </a:ext>
            </a:extLst>
          </p:cNvPr>
          <p:cNvCxnSpPr/>
          <p:nvPr/>
        </p:nvCxnSpPr>
        <p:spPr>
          <a:xfrm>
            <a:off x="2124222" y="2363372"/>
            <a:ext cx="0" cy="3038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D1A7F4F-2B3E-D544-B9CC-33F3E33153B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225735" y="2867464"/>
            <a:ext cx="0" cy="3262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657FB2-E7BD-C94D-AD0A-87408495A416}"/>
              </a:ext>
            </a:extLst>
          </p:cNvPr>
          <p:cNvSpPr txBox="1"/>
          <p:nvPr/>
        </p:nvSpPr>
        <p:spPr>
          <a:xfrm>
            <a:off x="154748" y="5760417"/>
            <a:ext cx="441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Сельское и лесное хозяйство - 58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2DEDD-D9A5-F94D-8EBB-F380BF584CE4}"/>
              </a:ext>
            </a:extLst>
          </p:cNvPr>
          <p:cNvSpPr txBox="1"/>
          <p:nvPr/>
        </p:nvSpPr>
        <p:spPr>
          <a:xfrm>
            <a:off x="4017108" y="6251467"/>
            <a:ext cx="441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Ветеринария -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39BEC61-F793-814A-99B6-FF9A2B4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231"/>
            <a:ext cx="10972800" cy="573087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1D2BA01-4DC3-5F4C-A64A-6A0AF23F2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5" y="972004"/>
            <a:ext cx="10972800" cy="556691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C0C287-CA32-A24E-A27E-75262ECB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BE1EA5-6652-D34C-9069-EC0BBDA4F25F}"/>
              </a:ext>
            </a:extLst>
          </p:cNvPr>
          <p:cNvSpPr/>
          <p:nvPr/>
        </p:nvSpPr>
        <p:spPr>
          <a:xfrm>
            <a:off x="7527780" y="4935415"/>
            <a:ext cx="2586891" cy="1316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D1A7F4F-2B3E-D544-B9CC-33F3E33153B3}"/>
              </a:ext>
            </a:extLst>
          </p:cNvPr>
          <p:cNvCxnSpPr>
            <a:cxnSpLocks/>
          </p:cNvCxnSpPr>
          <p:nvPr/>
        </p:nvCxnSpPr>
        <p:spPr>
          <a:xfrm>
            <a:off x="7956058" y="6251467"/>
            <a:ext cx="0" cy="538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E2DEDD-D9A5-F94D-8EBB-F380BF584CE4}"/>
              </a:ext>
            </a:extLst>
          </p:cNvPr>
          <p:cNvSpPr txBox="1"/>
          <p:nvPr/>
        </p:nvSpPr>
        <p:spPr>
          <a:xfrm>
            <a:off x="7024476" y="6406695"/>
            <a:ext cx="441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Ветеринария -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39BEC61-F793-814A-99B6-FF9A2B4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231"/>
            <a:ext cx="10972800" cy="573087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CD112-20A5-144B-8F63-6D32ED4A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965"/>
            <a:ext cx="10972800" cy="1143000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журналов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/ Web of Science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92176-F99B-C44C-A1A1-F3E366FA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7965"/>
            <a:ext cx="11582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https://academy.rasep.ru/listing</a:t>
            </a:r>
          </a:p>
          <a:p>
            <a:pPr marL="0" indent="0" algn="ctr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журналов 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/ Web of Science,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российских журналов.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50D192-2EB3-024B-82D3-26A8B4B7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26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BBEF06F0-0A94-D343-A811-357A6022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49" y="2485033"/>
            <a:ext cx="6617145" cy="42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003BF-6D17-FF4E-97AC-7AF92EA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0"/>
            <a:ext cx="10972800" cy="76168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Источники в базе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B52A44-94E5-4E4F-AEE5-FBD79ACF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BA5B6DD-5CD2-3A49-9CB9-ABF2B52D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54" y="898202"/>
            <a:ext cx="10091292" cy="5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460E1-9031-DC40-9861-50F3EA86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Журналы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определение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импакт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-фактора журнала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C6F0FB-76C2-B847-9B70-586A2310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ECB60AD-8146-C542-B4A1-CDAC51C3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4" y="2566335"/>
            <a:ext cx="9626600" cy="39878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15E03B-3C07-EE47-A206-EC9B845B6E4D}"/>
              </a:ext>
            </a:extLst>
          </p:cNvPr>
          <p:cNvSpPr/>
          <p:nvPr/>
        </p:nvSpPr>
        <p:spPr>
          <a:xfrm>
            <a:off x="3777249" y="1722767"/>
            <a:ext cx="4524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www.scimagojr.com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2A1789A-C853-264A-81C9-A596EC99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09" y="2953844"/>
            <a:ext cx="3157632" cy="36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460E1-9031-DC40-9861-50F3EA86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927"/>
            <a:ext cx="10972800" cy="836710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Журналы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Journal List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C6F0FB-76C2-B847-9B70-586A2310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15E03B-3C07-EE47-A206-EC9B845B6E4D}"/>
              </a:ext>
            </a:extLst>
          </p:cNvPr>
          <p:cNvSpPr/>
          <p:nvPr/>
        </p:nvSpPr>
        <p:spPr>
          <a:xfrm>
            <a:off x="3749114" y="1455479"/>
            <a:ext cx="406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mjl.clarivate.com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45E5DF0-FFB3-F34C-8A90-C3DE6BFF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19" y="2334021"/>
            <a:ext cx="8831189" cy="44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вниз 38">
            <a:extLst>
              <a:ext uri="{FF2B5EF4-FFF2-40B4-BE49-F238E27FC236}">
                <a16:creationId xmlns:a16="http://schemas.microsoft.com/office/drawing/2014/main" id="{6147AAF3-AF9D-4A4A-BE6E-E5FC1F5E6A09}"/>
              </a:ext>
            </a:extLst>
          </p:cNvPr>
          <p:cNvSpPr/>
          <p:nvPr/>
        </p:nvSpPr>
        <p:spPr>
          <a:xfrm>
            <a:off x="4888230" y="1633858"/>
            <a:ext cx="2397760" cy="479171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0E618-7C46-1541-8CD6-14EAED88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248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написания статьи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0ED654-02BD-BC40-9600-9C2EBF08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774CA8-1DAC-A642-AA59-9B2F5C3D7A40}"/>
              </a:ext>
            </a:extLst>
          </p:cNvPr>
          <p:cNvSpPr/>
          <p:nvPr/>
        </p:nvSpPr>
        <p:spPr>
          <a:xfrm>
            <a:off x="3464560" y="1178560"/>
            <a:ext cx="5273040" cy="46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темы исследований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F48CC7-106D-EC4B-B58D-59B48A357821}"/>
              </a:ext>
            </a:extLst>
          </p:cNvPr>
          <p:cNvSpPr/>
          <p:nvPr/>
        </p:nvSpPr>
        <p:spPr>
          <a:xfrm>
            <a:off x="3459480" y="1745613"/>
            <a:ext cx="5273040" cy="6724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(чтение) статей по теме исследований в РИНЦ,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Scopus,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470167-B55C-E646-ACD6-E254C89D0086}"/>
              </a:ext>
            </a:extLst>
          </p:cNvPr>
          <p:cNvSpPr/>
          <p:nvPr/>
        </p:nvSpPr>
        <p:spPr>
          <a:xfrm>
            <a:off x="3454400" y="2508246"/>
            <a:ext cx="5283200" cy="690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плана статьи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78AA6-B947-D04E-A639-6E216BF75A66}"/>
              </a:ext>
            </a:extLst>
          </p:cNvPr>
          <p:cNvSpPr/>
          <p:nvPr/>
        </p:nvSpPr>
        <p:spPr>
          <a:xfrm>
            <a:off x="9113520" y="1819135"/>
            <a:ext cx="2753360" cy="1108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Формулирование названия статьи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71994E-E8E2-F14B-A058-AB29559B2669}"/>
              </a:ext>
            </a:extLst>
          </p:cNvPr>
          <p:cNvSpPr/>
          <p:nvPr/>
        </p:nvSpPr>
        <p:spPr>
          <a:xfrm>
            <a:off x="271780" y="1875022"/>
            <a:ext cx="2788920" cy="108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типа статьи: обзорная, научная, аналитическая и т.д.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D1BD72-C336-4041-BA42-7E949595A45E}"/>
              </a:ext>
            </a:extLst>
          </p:cNvPr>
          <p:cNvSpPr/>
          <p:nvPr/>
        </p:nvSpPr>
        <p:spPr>
          <a:xfrm>
            <a:off x="3459480" y="3279703"/>
            <a:ext cx="5273040" cy="468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основной части статьи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7A031D-76EB-7F4D-94D6-01B00B7C7392}"/>
              </a:ext>
            </a:extLst>
          </p:cNvPr>
          <p:cNvSpPr/>
          <p:nvPr/>
        </p:nvSpPr>
        <p:spPr>
          <a:xfrm>
            <a:off x="3459480" y="3893981"/>
            <a:ext cx="5273040" cy="44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журнала для публикации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6C99C4-D209-414A-AC32-533565A15503}"/>
              </a:ext>
            </a:extLst>
          </p:cNvPr>
          <p:cNvSpPr/>
          <p:nvPr/>
        </p:nvSpPr>
        <p:spPr>
          <a:xfrm>
            <a:off x="325120" y="4029716"/>
            <a:ext cx="2753360" cy="767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основной части под журнал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22FEAA-0C2A-7440-BB60-0AD9B50F95BB}"/>
              </a:ext>
            </a:extLst>
          </p:cNvPr>
          <p:cNvSpPr/>
          <p:nvPr/>
        </p:nvSpPr>
        <p:spPr>
          <a:xfrm>
            <a:off x="9113520" y="4039241"/>
            <a:ext cx="2753360" cy="811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структуры под журнал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587C1C-40A3-C646-95F5-336B49A26231}"/>
              </a:ext>
            </a:extLst>
          </p:cNvPr>
          <p:cNvSpPr/>
          <p:nvPr/>
        </p:nvSpPr>
        <p:spPr>
          <a:xfrm>
            <a:off x="3454400" y="4483257"/>
            <a:ext cx="5273040" cy="44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введения и заключения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AC7C51-F918-9243-A2BB-368D059DA310}"/>
              </a:ext>
            </a:extLst>
          </p:cNvPr>
          <p:cNvSpPr/>
          <p:nvPr/>
        </p:nvSpPr>
        <p:spPr>
          <a:xfrm>
            <a:off x="3464560" y="5051588"/>
            <a:ext cx="5262880" cy="44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Внутреннее рецензирования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7369C3-C126-9540-8F28-3A7FCD71D15A}"/>
              </a:ext>
            </a:extLst>
          </p:cNvPr>
          <p:cNvSpPr/>
          <p:nvPr/>
        </p:nvSpPr>
        <p:spPr>
          <a:xfrm>
            <a:off x="254000" y="5282323"/>
            <a:ext cx="2824480" cy="629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Вычитывание статьи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6D2F1F-ACAE-7F47-A2C1-0564D4975B11}"/>
              </a:ext>
            </a:extLst>
          </p:cNvPr>
          <p:cNvSpPr/>
          <p:nvPr/>
        </p:nvSpPr>
        <p:spPr>
          <a:xfrm>
            <a:off x="9113520" y="5293048"/>
            <a:ext cx="2753360" cy="6299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на плагиат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1D5E96-AC5E-414F-8C80-13B0F1931A28}"/>
              </a:ext>
            </a:extLst>
          </p:cNvPr>
          <p:cNvSpPr/>
          <p:nvPr/>
        </p:nvSpPr>
        <p:spPr>
          <a:xfrm>
            <a:off x="3474720" y="5663558"/>
            <a:ext cx="5262880" cy="44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Форматирование и оформление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427128-C92F-3145-B016-497E423D0E3B}"/>
              </a:ext>
            </a:extLst>
          </p:cNvPr>
          <p:cNvSpPr/>
          <p:nvPr/>
        </p:nvSpPr>
        <p:spPr>
          <a:xfrm>
            <a:off x="3474720" y="6231889"/>
            <a:ext cx="5262880" cy="44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в журнал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88E93B8-DDBD-1A41-8123-B438802E7D40}"/>
              </a:ext>
            </a:extLst>
          </p:cNvPr>
          <p:cNvCxnSpPr>
            <a:cxnSpLocks/>
          </p:cNvCxnSpPr>
          <p:nvPr/>
        </p:nvCxnSpPr>
        <p:spPr>
          <a:xfrm flipH="1">
            <a:off x="3078480" y="2199165"/>
            <a:ext cx="3759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20A480E-49CA-FE40-B260-2AD28200CB40}"/>
              </a:ext>
            </a:extLst>
          </p:cNvPr>
          <p:cNvCxnSpPr>
            <a:cxnSpLocks/>
          </p:cNvCxnSpPr>
          <p:nvPr/>
        </p:nvCxnSpPr>
        <p:spPr>
          <a:xfrm flipH="1">
            <a:off x="8727440" y="2199165"/>
            <a:ext cx="38608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CCB1E54-3BFF-0B4B-9443-006E0D8957FE}"/>
              </a:ext>
            </a:extLst>
          </p:cNvPr>
          <p:cNvCxnSpPr>
            <a:cxnSpLocks/>
          </p:cNvCxnSpPr>
          <p:nvPr/>
        </p:nvCxnSpPr>
        <p:spPr>
          <a:xfrm flipH="1">
            <a:off x="3088640" y="2666525"/>
            <a:ext cx="37592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12F02CA-248D-7F46-97EA-A750449D389C}"/>
              </a:ext>
            </a:extLst>
          </p:cNvPr>
          <p:cNvCxnSpPr>
            <a:cxnSpLocks/>
          </p:cNvCxnSpPr>
          <p:nvPr/>
        </p:nvCxnSpPr>
        <p:spPr>
          <a:xfrm flipH="1">
            <a:off x="8737600" y="2666525"/>
            <a:ext cx="3759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DDCF8C1-A4CA-9149-BD9C-A4C895819D1E}"/>
              </a:ext>
            </a:extLst>
          </p:cNvPr>
          <p:cNvCxnSpPr>
            <a:cxnSpLocks/>
          </p:cNvCxnSpPr>
          <p:nvPr/>
        </p:nvCxnSpPr>
        <p:spPr>
          <a:xfrm flipH="1">
            <a:off x="3098800" y="4190525"/>
            <a:ext cx="3759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0DC7D62-B1DC-4B48-ABCE-93740AFB9E17}"/>
              </a:ext>
            </a:extLst>
          </p:cNvPr>
          <p:cNvCxnSpPr>
            <a:cxnSpLocks/>
          </p:cNvCxnSpPr>
          <p:nvPr/>
        </p:nvCxnSpPr>
        <p:spPr>
          <a:xfrm flipH="1">
            <a:off x="8737600" y="4190525"/>
            <a:ext cx="37592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2F1933A-3F71-854E-B6CB-F31425D295E3}"/>
              </a:ext>
            </a:extLst>
          </p:cNvPr>
          <p:cNvCxnSpPr>
            <a:cxnSpLocks/>
          </p:cNvCxnSpPr>
          <p:nvPr/>
        </p:nvCxnSpPr>
        <p:spPr>
          <a:xfrm flipH="1">
            <a:off x="3078480" y="4679869"/>
            <a:ext cx="37592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635CB39-D1B2-244A-A5BA-4C97DDDE31EB}"/>
              </a:ext>
            </a:extLst>
          </p:cNvPr>
          <p:cNvCxnSpPr>
            <a:cxnSpLocks/>
          </p:cNvCxnSpPr>
          <p:nvPr/>
        </p:nvCxnSpPr>
        <p:spPr>
          <a:xfrm flipH="1">
            <a:off x="8737600" y="4705744"/>
            <a:ext cx="3759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0A46781-2AAC-BB4A-94FE-AE058D5F0424}"/>
              </a:ext>
            </a:extLst>
          </p:cNvPr>
          <p:cNvCxnSpPr>
            <a:cxnSpLocks/>
          </p:cNvCxnSpPr>
          <p:nvPr/>
        </p:nvCxnSpPr>
        <p:spPr>
          <a:xfrm flipH="1">
            <a:off x="3098800" y="5372490"/>
            <a:ext cx="3759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F71A5FF-9AD2-7C48-B74A-5F3710EAA32F}"/>
              </a:ext>
            </a:extLst>
          </p:cNvPr>
          <p:cNvCxnSpPr>
            <a:cxnSpLocks/>
          </p:cNvCxnSpPr>
          <p:nvPr/>
        </p:nvCxnSpPr>
        <p:spPr>
          <a:xfrm flipH="1">
            <a:off x="3078480" y="5861834"/>
            <a:ext cx="37592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6582DAE-626A-5C4A-9CD0-33D80CCB98CA}"/>
              </a:ext>
            </a:extLst>
          </p:cNvPr>
          <p:cNvCxnSpPr>
            <a:cxnSpLocks/>
          </p:cNvCxnSpPr>
          <p:nvPr/>
        </p:nvCxnSpPr>
        <p:spPr>
          <a:xfrm flipH="1">
            <a:off x="8727440" y="5338119"/>
            <a:ext cx="37592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1276E6-C43C-2A4B-B91A-72943C26D891}"/>
              </a:ext>
            </a:extLst>
          </p:cNvPr>
          <p:cNvCxnSpPr>
            <a:cxnSpLocks/>
          </p:cNvCxnSpPr>
          <p:nvPr/>
        </p:nvCxnSpPr>
        <p:spPr>
          <a:xfrm flipH="1">
            <a:off x="8727440" y="5853338"/>
            <a:ext cx="37592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268C9-29FF-0B42-BD4D-0C8E6290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44714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базы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DC1D5-CE0C-7E4A-8A0D-6439B418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83"/>
            <a:ext cx="11257279" cy="5315829"/>
          </a:xfrm>
        </p:spPr>
        <p:txBody>
          <a:bodyPr/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 Core Collection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Science Citation Index Expanded (1975-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Social Sciences Citation Index (1975-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Arts &amp; Humanities Citation Index (1975-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Conference Proceedings Citation Index- Science (1990-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Conference Proceedings Citation Index- Social Science &amp; Humanities (1990-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Book Citation Index– Science (2005-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Book Citation Index– Social Sciences &amp; Humanities (2005-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 </a:t>
            </a:r>
          </a:p>
          <a:p>
            <a:pPr marL="50165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Emerging Sources Citation Index (2015-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настоящее время)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KCI-Korean Journal Database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MEDLINE® 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SciELO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Citation Index 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RSCI – Russian Science Citation Index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67C043-FD60-AB45-AE67-D8697F9C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0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F899C-70EE-604B-9F03-816FD23E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87059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журналов из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9AD93-DA82-9843-9CE5-5B4F855D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99815"/>
            <a:ext cx="11094720" cy="5621665"/>
          </a:xfrm>
        </p:spPr>
        <p:txBody>
          <a:bodyPr/>
          <a:lstStyle/>
          <a:p>
            <a:pPr marL="0" indent="0">
              <a:buNone/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каждого года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(Elsevier)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публикует информацию об отключенных изданиях (индексация континента в базе прекращена). Новый список 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Discontinued Scopus list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исключенных журналов) содержит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560 наименований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среди которых 13 принадлежат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Springer —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одному из крупнейших издательств. Основная причина – нарушение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 Concerns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Journal of Economics, Finance and Administrative Sciences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Journal of Social Sciences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Research Studies Journal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Advances In Pharmaceutical Sciences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Agricultural Research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Applied Engineering Research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Civil Engineering and Technology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Mechanical Engineering and Technology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 of Social Sciences Research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 of Sustainable Development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Parazitologiia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(Russian Academy of Sciences)</a:t>
            </a:r>
          </a:p>
          <a:p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Russian Journal of Developmental Biology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Ссылка: </a:t>
            </a:r>
            <a:r>
              <a:rPr lang="en-US" sz="1500" dirty="0"/>
              <a:t>https://</a:t>
            </a:r>
            <a:r>
              <a:rPr lang="en-US" sz="1500" dirty="0" err="1"/>
              <a:t>www.elsevier.com</a:t>
            </a:r>
            <a:r>
              <a:rPr lang="en-US" sz="1500" dirty="0"/>
              <a:t>/__data/assets/</a:t>
            </a:r>
            <a:r>
              <a:rPr lang="en-US" sz="1500" dirty="0" err="1"/>
              <a:t>excel_doc</a:t>
            </a:r>
            <a:r>
              <a:rPr lang="en-US" sz="1500" dirty="0"/>
              <a:t>/0005/877523/Discontinued-sources-from-</a:t>
            </a:r>
            <a:r>
              <a:rPr lang="en-US" sz="1500" dirty="0" err="1"/>
              <a:t>Scopus.xlsx</a:t>
            </a:r>
            <a:endParaRPr lang="ru-RU" sz="1500" dirty="0"/>
          </a:p>
          <a:p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A9558D-FB8B-434E-820B-216BF33A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2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F2876-DA37-F244-AE13-818061ED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Известный список «хищнических» издателей Дж. Билла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A54D5-377E-E844-B9C5-6699091A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43205"/>
            <a:ext cx="8229600" cy="2073162"/>
          </a:xfrm>
        </p:spPr>
        <p:txBody>
          <a:bodyPr/>
          <a:lstStyle/>
          <a:p>
            <a:r>
              <a:rPr lang="en-US" sz="4000" dirty="0"/>
              <a:t>https://</a:t>
            </a:r>
            <a:r>
              <a:rPr lang="en-US" sz="4000" dirty="0" err="1"/>
              <a:t>web.archive.org</a:t>
            </a:r>
            <a:r>
              <a:rPr lang="en-US" sz="4000" dirty="0"/>
              <a:t>/web/20190604200633/https:/</a:t>
            </a:r>
            <a:r>
              <a:rPr lang="en-US" sz="4000" dirty="0" err="1"/>
              <a:t>scholarlyoa.com</a:t>
            </a:r>
            <a:r>
              <a:rPr lang="en-US" sz="4000" dirty="0"/>
              <a:t>/publishers/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037E87-798B-0A4D-88E9-3F5866CE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1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5B3F9-DD60-FC46-AB88-E5670389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0" y="169132"/>
            <a:ext cx="4553243" cy="752304"/>
          </a:xfrm>
        </p:spPr>
        <p:txBody>
          <a:bodyPr/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Журналы отрасли «Сельское хозяйство»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18044-297A-A34F-8EBF-A0332392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2" y="1009358"/>
            <a:ext cx="7230791" cy="5778944"/>
          </a:xfrm>
        </p:spPr>
        <p:txBody>
          <a:bodyPr/>
          <a:lstStyle/>
          <a:p>
            <a:r>
              <a:rPr lang="en-US" sz="1500" dirty="0"/>
              <a:t>Food Hydrocolloids</a:t>
            </a:r>
            <a:r>
              <a:rPr lang="ru-RU" sz="1500" dirty="0"/>
              <a:t>;</a:t>
            </a:r>
          </a:p>
          <a:p>
            <a:r>
              <a:rPr lang="en-US" sz="1500" dirty="0"/>
              <a:t>Journal of Ecological Engineering</a:t>
            </a:r>
            <a:r>
              <a:rPr lang="ru-RU" sz="1500" dirty="0"/>
              <a:t>;</a:t>
            </a:r>
          </a:p>
          <a:p>
            <a:r>
              <a:rPr lang="en-US" sz="1500" dirty="0"/>
              <a:t>Advances in Animal and Veterinary Sciences</a:t>
            </a:r>
            <a:r>
              <a:rPr lang="ru-RU" sz="1500" dirty="0"/>
              <a:t>;</a:t>
            </a:r>
          </a:p>
          <a:p>
            <a:r>
              <a:rPr lang="en-US" sz="1500" dirty="0"/>
              <a:t>Agronomy Research</a:t>
            </a:r>
            <a:r>
              <a:rPr lang="ru-RU" sz="1500" dirty="0"/>
              <a:t>;</a:t>
            </a:r>
          </a:p>
          <a:p>
            <a:r>
              <a:rPr lang="en-US" sz="1500" dirty="0"/>
              <a:t>Annals of Agri Bio Research</a:t>
            </a:r>
            <a:r>
              <a:rPr lang="ru-RU" sz="1500" dirty="0"/>
              <a:t>;</a:t>
            </a:r>
          </a:p>
          <a:p>
            <a:r>
              <a:rPr lang="en-US" sz="1500" dirty="0" err="1"/>
              <a:t>Sel'skokhozyaistvennaya</a:t>
            </a:r>
            <a:r>
              <a:rPr lang="en-US" sz="1500" dirty="0"/>
              <a:t> </a:t>
            </a:r>
            <a:r>
              <a:rPr lang="en-US" sz="1500" dirty="0" err="1"/>
              <a:t>Biologiya</a:t>
            </a:r>
            <a:r>
              <a:rPr lang="ru-RU" sz="1500" dirty="0"/>
              <a:t>;</a:t>
            </a:r>
          </a:p>
          <a:p>
            <a:r>
              <a:rPr lang="en-US" sz="1500" dirty="0"/>
              <a:t>Ecology, Environment and Conservation</a:t>
            </a:r>
            <a:r>
              <a:rPr lang="ru-RU" sz="1500" dirty="0"/>
              <a:t>;</a:t>
            </a:r>
          </a:p>
          <a:p>
            <a:r>
              <a:rPr lang="en-US" sz="1500" dirty="0"/>
              <a:t>Journal of Hygienic Engineering and Design</a:t>
            </a:r>
            <a:r>
              <a:rPr lang="ru-RU" sz="1500" dirty="0"/>
              <a:t>;</a:t>
            </a:r>
          </a:p>
          <a:p>
            <a:r>
              <a:rPr lang="en-US" sz="1500" dirty="0"/>
              <a:t>Scientific Study and Research: Chemistry and Chemical Engineering, Biotechnology, Food Industry</a:t>
            </a:r>
            <a:r>
              <a:rPr lang="ru-RU" sz="1500" dirty="0"/>
              <a:t>;</a:t>
            </a:r>
          </a:p>
          <a:p>
            <a:r>
              <a:rPr lang="en-US" sz="1500" dirty="0"/>
              <a:t>Proceedings of the National Academy of Sciences India Section B - Biological Sciences</a:t>
            </a:r>
            <a:r>
              <a:rPr lang="ru-RU" sz="1500" dirty="0"/>
              <a:t>;</a:t>
            </a:r>
          </a:p>
          <a:p>
            <a:r>
              <a:rPr lang="en-US" sz="1500" dirty="0"/>
              <a:t>LWT</a:t>
            </a:r>
            <a:r>
              <a:rPr lang="ru-RU" sz="1500" dirty="0"/>
              <a:t>;</a:t>
            </a:r>
          </a:p>
          <a:p>
            <a:r>
              <a:rPr lang="en-US" sz="1500" dirty="0"/>
              <a:t>LWT - Food Science and Technology</a:t>
            </a:r>
            <a:r>
              <a:rPr lang="ru-RU" sz="1500" dirty="0"/>
              <a:t>;</a:t>
            </a:r>
          </a:p>
          <a:p>
            <a:r>
              <a:rPr lang="en-US" sz="1500" dirty="0"/>
              <a:t>Iraqi Journal of Veterinary Sciences</a:t>
            </a:r>
            <a:r>
              <a:rPr lang="ru-RU" sz="1500" dirty="0"/>
              <a:t>;</a:t>
            </a:r>
          </a:p>
          <a:p>
            <a:r>
              <a:rPr lang="en-US" sz="1500" dirty="0" err="1"/>
              <a:t>PLoS</a:t>
            </a:r>
            <a:r>
              <a:rPr lang="en-US" sz="1500" dirty="0"/>
              <a:t> ONE</a:t>
            </a:r>
            <a:r>
              <a:rPr lang="ru-RU" sz="1500" dirty="0"/>
              <a:t>;</a:t>
            </a:r>
          </a:p>
          <a:p>
            <a:r>
              <a:rPr lang="en-US" sz="1500" dirty="0" err="1"/>
              <a:t>Doklady</a:t>
            </a:r>
            <a:r>
              <a:rPr lang="en-US" sz="1500" dirty="0"/>
              <a:t> Biological Sciences</a:t>
            </a:r>
            <a:r>
              <a:rPr lang="ru-RU" sz="1500" dirty="0"/>
              <a:t>;</a:t>
            </a:r>
          </a:p>
          <a:p>
            <a:r>
              <a:rPr lang="en-US" sz="1500" dirty="0"/>
              <a:t>Foods and Raw Materials</a:t>
            </a:r>
            <a:r>
              <a:rPr lang="ru-RU" sz="1500" dirty="0"/>
              <a:t>;</a:t>
            </a:r>
          </a:p>
          <a:p>
            <a:r>
              <a:rPr lang="en-US" sz="1500" dirty="0"/>
              <a:t>Theoretical and Applied Ecology</a:t>
            </a:r>
            <a:r>
              <a:rPr lang="ru-RU" sz="1500" dirty="0"/>
              <a:t>;</a:t>
            </a:r>
          </a:p>
          <a:p>
            <a:r>
              <a:rPr lang="en-US" sz="1500" dirty="0" err="1"/>
              <a:t>OnLine</a:t>
            </a:r>
            <a:r>
              <a:rPr lang="en-US" sz="1500" dirty="0"/>
              <a:t> Journal of Biological Sciences</a:t>
            </a:r>
            <a:r>
              <a:rPr lang="ru-RU" sz="1500" dirty="0"/>
              <a:t>;</a:t>
            </a:r>
          </a:p>
          <a:p>
            <a:r>
              <a:rPr lang="en-US" sz="1500" dirty="0"/>
              <a:t>Biosciences Biotechnology Research Asia</a:t>
            </a:r>
            <a:r>
              <a:rPr lang="ru-RU" sz="1500" dirty="0"/>
              <a:t>;</a:t>
            </a:r>
          </a:p>
          <a:p>
            <a:r>
              <a:rPr lang="en-US" sz="1500" dirty="0"/>
              <a:t>American Journal of Food Technology</a:t>
            </a:r>
            <a:endParaRPr lang="ru-RU" sz="15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FDF2BC-8D15-D54E-8717-CA0BE034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4C097F-2AF6-D646-846B-A6CA80E0649F}"/>
              </a:ext>
            </a:extLst>
          </p:cNvPr>
          <p:cNvSpPr txBox="1">
            <a:spLocks/>
          </p:cNvSpPr>
          <p:nvPr/>
        </p:nvSpPr>
        <p:spPr bwMode="auto">
          <a:xfrm>
            <a:off x="6923649" y="169132"/>
            <a:ext cx="4553243" cy="7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Журналы отрасли «Ветеринария»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15BC4BB-8815-0948-AB79-CE71CB24CC19}"/>
              </a:ext>
            </a:extLst>
          </p:cNvPr>
          <p:cNvSpPr txBox="1">
            <a:spLocks/>
          </p:cNvSpPr>
          <p:nvPr/>
        </p:nvSpPr>
        <p:spPr bwMode="auto">
          <a:xfrm>
            <a:off x="7455873" y="1009358"/>
            <a:ext cx="4553243" cy="14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Advances in Animal and Veterinary Sciences</a:t>
            </a:r>
            <a:r>
              <a:rPr lang="ru-RU" sz="1500" dirty="0"/>
              <a:t>;</a:t>
            </a:r>
          </a:p>
          <a:p>
            <a:r>
              <a:rPr lang="en-US" sz="1500" dirty="0"/>
              <a:t>Veterinary World</a:t>
            </a:r>
            <a:r>
              <a:rPr lang="ru-RU" sz="1500" dirty="0"/>
              <a:t>;</a:t>
            </a:r>
          </a:p>
          <a:p>
            <a:r>
              <a:rPr lang="en-US" sz="1500" dirty="0"/>
              <a:t>Iraqi Journal of Veterinary Sciences</a:t>
            </a:r>
            <a:r>
              <a:rPr lang="ru-RU" sz="1500" dirty="0"/>
              <a:t>;</a:t>
            </a:r>
          </a:p>
          <a:p>
            <a:r>
              <a:rPr lang="en-US" sz="1500" dirty="0"/>
              <a:t>Bulgarian Journal of Veterinary Medicine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563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15B5D-2972-854C-BE11-A238394F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34</a:t>
            </a:fld>
            <a:endParaRPr lang="ru-RU" alt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D63FEBE-1A03-4340-81D1-5F4B9FDF36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37200"/>
              </p:ext>
            </p:extLst>
          </p:nvPr>
        </p:nvGraphicFramePr>
        <p:xfrm>
          <a:off x="363416" y="842963"/>
          <a:ext cx="5556740" cy="540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892E191-B5BD-6440-B0EC-5BE7E173D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86873"/>
              </p:ext>
            </p:extLst>
          </p:nvPr>
        </p:nvGraphicFramePr>
        <p:xfrm>
          <a:off x="5920156" y="842962"/>
          <a:ext cx="6037384" cy="540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AA999E-233E-9342-A04F-57B593FEC275}"/>
              </a:ext>
            </a:extLst>
          </p:cNvPr>
          <p:cNvCxnSpPr>
            <a:cxnSpLocks/>
          </p:cNvCxnSpPr>
          <p:nvPr/>
        </p:nvCxnSpPr>
        <p:spPr>
          <a:xfrm>
            <a:off x="5917520" y="1030300"/>
            <a:ext cx="989" cy="52157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B1BD24-D42F-444C-912C-6AA378EEB26F}"/>
              </a:ext>
            </a:extLst>
          </p:cNvPr>
          <p:cNvSpPr txBox="1"/>
          <p:nvPr/>
        </p:nvSpPr>
        <p:spPr>
          <a:xfrm>
            <a:off x="2410656" y="633478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33A9C-9D21-C44F-9089-4A282982DD19}"/>
              </a:ext>
            </a:extLst>
          </p:cNvPr>
          <p:cNvSpPr txBox="1"/>
          <p:nvPr/>
        </p:nvSpPr>
        <p:spPr>
          <a:xfrm>
            <a:off x="7973259" y="6334780"/>
            <a:ext cx="293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62F9BD1-7700-144B-8959-1C4E17B4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575"/>
            <a:ext cx="10972800" cy="836710"/>
          </a:xfrm>
        </p:spPr>
        <p:txBody>
          <a:bodyPr/>
          <a:lstStyle/>
          <a:p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количество публикаций ученых университета</a:t>
            </a:r>
            <a:b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/ Web of Science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FC200-612A-6145-9D74-7B4FBF95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Профиль автора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4F3E31-21BD-AE42-BDFD-0A14D6D5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35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1F1276-E54B-334F-BC3A-120AF5B2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03" y="1512242"/>
            <a:ext cx="9369083" cy="471050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237DA1-F1CD-EA4E-A379-D8C84E5AC2EF}"/>
              </a:ext>
            </a:extLst>
          </p:cNvPr>
          <p:cNvCxnSpPr/>
          <p:nvPr/>
        </p:nvCxnSpPr>
        <p:spPr>
          <a:xfrm>
            <a:off x="1055077" y="3404385"/>
            <a:ext cx="28979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9CA59DE-6EF8-924A-A8F8-54BDA32B2500}"/>
              </a:ext>
            </a:extLst>
          </p:cNvPr>
          <p:cNvCxnSpPr/>
          <p:nvPr/>
        </p:nvCxnSpPr>
        <p:spPr>
          <a:xfrm>
            <a:off x="1055077" y="3851085"/>
            <a:ext cx="28979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11CFCC8-801C-1047-AD1B-DE5DD2B504AE}"/>
              </a:ext>
            </a:extLst>
          </p:cNvPr>
          <p:cNvCxnSpPr>
            <a:cxnSpLocks/>
          </p:cNvCxnSpPr>
          <p:nvPr/>
        </p:nvCxnSpPr>
        <p:spPr>
          <a:xfrm>
            <a:off x="1055076" y="4654065"/>
            <a:ext cx="85109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47AEEE-AC67-5445-AE94-6E334B1A9459}"/>
              </a:ext>
            </a:extLst>
          </p:cNvPr>
          <p:cNvSpPr txBox="1"/>
          <p:nvPr/>
        </p:nvSpPr>
        <p:spPr>
          <a:xfrm>
            <a:off x="312713" y="2558187"/>
            <a:ext cx="21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Идентификатор автора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39D0F-0609-E649-B400-42CE36F471E8}"/>
              </a:ext>
            </a:extLst>
          </p:cNvPr>
          <p:cNvSpPr txBox="1"/>
          <p:nvPr/>
        </p:nvSpPr>
        <p:spPr>
          <a:xfrm>
            <a:off x="306560" y="3950136"/>
            <a:ext cx="21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F433E5-A1BE-6546-AAE6-244BC15F039B}"/>
              </a:ext>
            </a:extLst>
          </p:cNvPr>
          <p:cNvSpPr txBox="1"/>
          <p:nvPr/>
        </p:nvSpPr>
        <p:spPr>
          <a:xfrm>
            <a:off x="306559" y="4812842"/>
            <a:ext cx="219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Редактирование профиля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ORCID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5372979-11C8-0941-B7EF-9FF509FC43D7}"/>
              </a:ext>
            </a:extLst>
          </p:cNvPr>
          <p:cNvCxnSpPr/>
          <p:nvPr/>
        </p:nvCxnSpPr>
        <p:spPr>
          <a:xfrm>
            <a:off x="9664505" y="3513407"/>
            <a:ext cx="19178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F2DF0-272A-1B49-9BC2-6B079D6C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4ED7C-16BB-754E-BD7E-30A1BEDB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36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23A61A1-4196-5F45-8506-AE0D990AA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12192000" cy="5615243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9735E16-1145-3D45-9FC6-AD274FF950BA}"/>
              </a:ext>
            </a:extLst>
          </p:cNvPr>
          <p:cNvCxnSpPr>
            <a:cxnSpLocks/>
          </p:cNvCxnSpPr>
          <p:nvPr/>
        </p:nvCxnSpPr>
        <p:spPr>
          <a:xfrm flipV="1">
            <a:off x="2869808" y="717452"/>
            <a:ext cx="0" cy="2825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869D30-857E-044D-AA1D-890120A66634}"/>
              </a:ext>
            </a:extLst>
          </p:cNvPr>
          <p:cNvSpPr txBox="1"/>
          <p:nvPr/>
        </p:nvSpPr>
        <p:spPr>
          <a:xfrm>
            <a:off x="1724943" y="3082259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ORCID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7819B8E-BDE1-394A-A86C-6C71C790EA0D}"/>
              </a:ext>
            </a:extLst>
          </p:cNvPr>
          <p:cNvCxnSpPr>
            <a:cxnSpLocks/>
          </p:cNvCxnSpPr>
          <p:nvPr/>
        </p:nvCxnSpPr>
        <p:spPr>
          <a:xfrm flipH="1" flipV="1">
            <a:off x="1603717" y="5889881"/>
            <a:ext cx="2743201" cy="269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B5CA67-345B-A14D-9DA4-92C4DFEF4D30}"/>
              </a:ext>
            </a:extLst>
          </p:cNvPr>
          <p:cNvSpPr txBox="1"/>
          <p:nvPr/>
        </p:nvSpPr>
        <p:spPr>
          <a:xfrm>
            <a:off x="3202052" y="6213282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Связь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ResercherID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author ID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8D2D9-E9B8-604D-8113-AB5280C4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ResercherID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https//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publons.com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96C94D-558F-5D47-91E5-67056B83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37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6D3FF7D-8B6B-B84B-BE87-250482E7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99" y="1238093"/>
            <a:ext cx="9103001" cy="53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84C60-2E70-734A-90B1-AE6A288B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ORCID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ResearcherID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базу данных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elibrary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604E00-D307-D44F-91F9-4002EAB4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38</a:t>
            </a:fld>
            <a:endParaRPr lang="ru-RU" altLang="ru-RU"/>
          </a:p>
        </p:txBody>
      </p:sp>
      <p:pic>
        <p:nvPicPr>
          <p:cNvPr id="10" name="Объект 9" descr="Изображение выглядит как снимок экра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98AEEF3-F45A-4A4F-95C7-96C5FCDC5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2" y="1564098"/>
            <a:ext cx="5601962" cy="3729804"/>
          </a:xfrm>
        </p:spPr>
      </p:pic>
      <p:pic>
        <p:nvPicPr>
          <p:cNvPr id="12" name="Рисунок 1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360F497-6597-894E-9DA5-95E2FD0C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40" y="5145811"/>
            <a:ext cx="6782758" cy="157566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0C5391-54D6-B04A-BE92-6EEEBBB9F01D}"/>
              </a:ext>
            </a:extLst>
          </p:cNvPr>
          <p:cNvSpPr/>
          <p:nvPr/>
        </p:nvSpPr>
        <p:spPr>
          <a:xfrm>
            <a:off x="3305504" y="4445877"/>
            <a:ext cx="2790497" cy="614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1D42341-AF9B-F042-A314-975873D10262}"/>
              </a:ext>
            </a:extLst>
          </p:cNvPr>
          <p:cNvCxnSpPr>
            <a:cxnSpLocks/>
          </p:cNvCxnSpPr>
          <p:nvPr/>
        </p:nvCxnSpPr>
        <p:spPr>
          <a:xfrm>
            <a:off x="6096000" y="4753303"/>
            <a:ext cx="984500" cy="3074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0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6DF47-8078-784A-B3DC-E1FF4304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повышения публикационной активности в зарубежных базах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86664-559E-AC42-81F2-C5B7C851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00205"/>
            <a:ext cx="10871200" cy="5121275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обязательная регистрация и заполнение профиля 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ORCID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ResearcherID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возможности выбирать для публикации профильные журналы (группа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 знакомиться со списком исключенных журналов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«хищнических» издательств;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публикации статьи в сборнике по итогам конференции проверять ее наличие в базе данных с указанием не только общего названия, но и секции;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указывать ссылку на статью в «Аграрном научном журнале» в списке литературы в целях дальнейшего внесения его в базу данных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Scopus/Web of Science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CDF64A-A884-A748-B776-1A50973C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9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8288-1EC2-1944-9DBE-7E3B7756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325438"/>
            <a:ext cx="8473440" cy="95472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структура статьи для журнала из Перечня ВАК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A9306-E189-144F-B236-2FABB5CA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30392"/>
            <a:ext cx="10972800" cy="4525963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(заголовок) на русском и английском языках.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Аннотация на русском и английском языках.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слова на русском и английском языках.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об авторах на русском и английском языках.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литературы.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часть (методология, результаты).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и дальнейшие перспективы исследования.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литературы.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5B040B-73DC-D648-911F-07ECC0DB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7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40356-B86C-6D40-AEAC-D6952C85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полнотекстовых версий статей</a:t>
            </a:r>
          </a:p>
        </p:txBody>
      </p:sp>
      <p:pic>
        <p:nvPicPr>
          <p:cNvPr id="6" name="Объект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DE9642E-B230-5F41-8C15-6EB3C5BC3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55" y="1624015"/>
            <a:ext cx="4932220" cy="452596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A92B36-9E3E-FE4A-BAFE-B73DFA3F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40</a:t>
            </a:fld>
            <a:endParaRPr lang="ru-RU" altLang="ru-RU"/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91DDC64-ABF8-BE4E-896D-BF6A55A1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1624015"/>
            <a:ext cx="5232400" cy="3467100"/>
          </a:xfrm>
          <a:prstGeom prst="rect">
            <a:avLst/>
          </a:prstGeom>
        </p:spPr>
      </p:pic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0C9587AF-72C1-AF43-8981-38069357AF5C}"/>
              </a:ext>
            </a:extLst>
          </p:cNvPr>
          <p:cNvSpPr/>
          <p:nvPr/>
        </p:nvSpPr>
        <p:spPr>
          <a:xfrm>
            <a:off x="6659880" y="5091115"/>
            <a:ext cx="1249680" cy="1265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BBD9D-FD69-FD42-BD9B-B568AD1F167A}"/>
              </a:ext>
            </a:extLst>
          </p:cNvPr>
          <p:cNvSpPr txBox="1"/>
          <p:nvPr/>
        </p:nvSpPr>
        <p:spPr>
          <a:xfrm>
            <a:off x="8165795" y="5383033"/>
            <a:ext cx="3416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статья доступна в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PDF –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сразу получить доступ к полному тексту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30FD9A-BF82-2947-83BB-EF392A9EC5E3}"/>
              </a:ext>
            </a:extLst>
          </p:cNvPr>
          <p:cNvSpPr/>
          <p:nvPr/>
        </p:nvSpPr>
        <p:spPr>
          <a:xfrm>
            <a:off x="1409261" y="6198835"/>
            <a:ext cx="31422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kopernio.com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132AF-397B-D143-944B-382ED365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Удаленный доступ к базе данных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ProQuest Agricultural &amp; Environmental Science Collection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ADDD7-076C-B24D-B8CC-95A1A01B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41</a:t>
            </a:fld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F82A5E-A952-C342-8C3E-5D89196A271A}"/>
              </a:ext>
            </a:extLst>
          </p:cNvPr>
          <p:cNvSpPr/>
          <p:nvPr/>
        </p:nvSpPr>
        <p:spPr>
          <a:xfrm>
            <a:off x="6045200" y="31968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ЛОГИН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SGAU2020</a:t>
            </a:r>
          </a:p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ПАРОЛЬ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Welcome2pq!</a:t>
            </a:r>
          </a:p>
        </p:txBody>
      </p:sp>
      <p:pic>
        <p:nvPicPr>
          <p:cNvPr id="7" name="Рисунок 6" descr="Изображение выглядит как зеленый, сидит, стол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1E62F685-3012-DF4B-868F-059712EF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3" y="2020823"/>
            <a:ext cx="5580687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CBAEB-1F64-C345-95A3-65E5194B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323"/>
            <a:ext cx="10972800" cy="1143000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к научным журналам на платформе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elibrary.ru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1C4995-2E07-F646-A09B-9FCACD1E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42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, улица, город, припаркован&#10;&#10;Автоматически созданное описание">
            <a:extLst>
              <a:ext uri="{FF2B5EF4-FFF2-40B4-BE49-F238E27FC236}">
                <a16:creationId xmlns:a16="http://schemas.microsoft.com/office/drawing/2014/main" id="{E67857D2-9CCF-4E43-8191-A111C9E6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49" y="1427203"/>
            <a:ext cx="7006092" cy="5111714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27B68A5-E409-2148-9BD0-1FE58F6F70A6}"/>
              </a:ext>
            </a:extLst>
          </p:cNvPr>
          <p:cNvCxnSpPr>
            <a:cxnSpLocks/>
          </p:cNvCxnSpPr>
          <p:nvPr/>
        </p:nvCxnSpPr>
        <p:spPr>
          <a:xfrm flipH="1">
            <a:off x="6197600" y="3302000"/>
            <a:ext cx="46634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1CC838-C73F-2241-8078-690062C14069}"/>
              </a:ext>
            </a:extLst>
          </p:cNvPr>
          <p:cNvSpPr txBox="1"/>
          <p:nvPr/>
        </p:nvSpPr>
        <p:spPr>
          <a:xfrm>
            <a:off x="9373370" y="3429000"/>
            <a:ext cx="2209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к журналам РАН - перечень журналов и порядок доступа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A6C21-1487-7448-9A17-46FA79C13C41}"/>
              </a:ext>
            </a:extLst>
          </p:cNvPr>
          <p:cNvSpPr txBox="1"/>
          <p:nvPr/>
        </p:nvSpPr>
        <p:spPr>
          <a:xfrm>
            <a:off x="9373370" y="5156026"/>
            <a:ext cx="240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 подписан на 158 журналов (платный доступ)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1759A92-4D31-6345-84AE-A6AFE9E64E55}"/>
              </a:ext>
            </a:extLst>
          </p:cNvPr>
          <p:cNvCxnSpPr>
            <a:cxnSpLocks/>
          </p:cNvCxnSpPr>
          <p:nvPr/>
        </p:nvCxnSpPr>
        <p:spPr>
          <a:xfrm flipH="1">
            <a:off x="7965441" y="6488260"/>
            <a:ext cx="313944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1C076-413C-9546-A312-3AF9E1A1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Бесплатный доступ к образовательной платформе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Enago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0827E-3207-1749-941B-7F37B3DA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00624"/>
            <a:ext cx="11379200" cy="3909368"/>
          </a:xfrm>
        </p:spPr>
        <p:txBody>
          <a:bodyPr/>
          <a:lstStyle/>
          <a:p>
            <a:r>
              <a:rPr lang="ru-RU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1: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Write an Effective Research Paper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2: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Submit a Journal Article and Get it Published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получить доступ к модулям курса, воспользуйтесь инструкцией ниже: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1. Откройте 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https://enago-academy.thinkific.com/bundles/enago-learnspecial-edition-courses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браузере.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2. Нажмите на “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 now” (“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Зарегистрироваться сейчас”) и зарегистрируйтесь с вашей электронной почтой и паролем, чтобы войти.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3. Нажмите на “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coupon?” (“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купон”).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4. Введите купон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enagolearn100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нажмите на “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 now” (“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Зарегистрироваться сейчас”). Ура! У вас есть доступ к 2 модулям.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5. Изучайте материалы в подходящем для вас темпе, купон не имеет срока годности. После прохождения модулей и сдачи тестов вы получите сертификаты.</a:t>
            </a:r>
          </a:p>
          <a:p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A7BD09-226C-9B4D-AB94-807FE876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43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1EDC5-BB43-574B-991E-21334B0DE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13" b="31564"/>
          <a:stretch/>
        </p:blipFill>
        <p:spPr>
          <a:xfrm>
            <a:off x="3698240" y="5533619"/>
            <a:ext cx="4795520" cy="12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56462-2B38-A642-8BF1-E1D6B3D7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0210"/>
            <a:ext cx="10972800" cy="95980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Семинары по системе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Антиплагиат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www.antiplagiat.ru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/training/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0A1B26-AF7C-C749-82CB-CC740F77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44</a:t>
            </a:fld>
            <a:endParaRPr lang="ru-RU" altLang="ru-RU"/>
          </a:p>
        </p:txBody>
      </p:sp>
      <p:pic>
        <p:nvPicPr>
          <p:cNvPr id="8" name="Рисунок 7" descr="Изображение выглядит как снимок экрана, кот&#10;&#10;Автоматически созданное описание">
            <a:extLst>
              <a:ext uri="{FF2B5EF4-FFF2-40B4-BE49-F238E27FC236}">
                <a16:creationId xmlns:a16="http://schemas.microsoft.com/office/drawing/2014/main" id="{D57BFB6B-0B14-D84D-9C5D-F12729C7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05" y="1669576"/>
            <a:ext cx="3784088" cy="475234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A4800F7-D8C1-9844-A029-F1335D74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3" y="1669576"/>
            <a:ext cx="3935312" cy="468677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люди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5331E88-A7A2-C34F-B02B-414E1F1BD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53" y="1669576"/>
            <a:ext cx="3877350" cy="49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21B63-777D-F540-BAD4-CC4AB21F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0" y="274638"/>
            <a:ext cx="9631680" cy="944562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 Group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ученых и журналов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7F956-72FD-4E40-B3ED-E0C10475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348868"/>
            <a:ext cx="10972800" cy="4098764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возможности платформы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Расширенные функции базового поиска: комбинирование полей поиска, оценка цитируемости и связанных записей. Расширенный поиск: синтаксис и примеры использования. Поиск в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пристатейной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литературе: оценки цитируемости издания и не проиндексированных документов. Базы данных на платформе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Сравнение результатов поиска по отдельным базам и всей платформе. Анализ полученных данных. Оптимизация работы: сохранение историй поисков, настройка уведомлений о новых работах и цитирования. Ответы на вопросы слушателей.</a:t>
            </a: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апреля, вторник 8:00 (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Ирина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Тихонкова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к.б.н.</a:t>
            </a: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апреля, среда 10:00 (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Ирина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Тихонкова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к.б.н.</a:t>
            </a: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апреля, четверг 14:00 (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Ирина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Тихонкова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к.б.н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C4D20-326A-234E-9D27-7D58D48B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45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957E96-727F-C146-9253-8F702BBE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258919"/>
            <a:ext cx="2032000" cy="889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A5C30E-A09C-714F-BB02-C4D996AE3379}"/>
              </a:ext>
            </a:extLst>
          </p:cNvPr>
          <p:cNvSpPr/>
          <p:nvPr/>
        </p:nvSpPr>
        <p:spPr>
          <a:xfrm>
            <a:off x="558800" y="5961908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clarivate.ru</a:t>
            </a:r>
            <a:r>
              <a:rPr lang="ru-RU" dirty="0"/>
              <a:t>/</a:t>
            </a:r>
            <a:r>
              <a:rPr lang="ru-RU" dirty="0" err="1"/>
              <a:t>webinars?utm_campaign</a:t>
            </a:r>
            <a:r>
              <a:rPr lang="ru-RU" dirty="0"/>
              <a:t>=EM_January_WoS_Training_Series_Webinar_SAR_Russia_2020&amp;utm_medium=</a:t>
            </a:r>
            <a:r>
              <a:rPr lang="ru-RU" dirty="0" err="1"/>
              <a:t>email&amp;utm_source</a:t>
            </a:r>
            <a:r>
              <a:rPr lang="ru-RU" dirty="0"/>
              <a:t>=</a:t>
            </a:r>
            <a:r>
              <a:rPr lang="ru-RU" dirty="0" err="1"/>
              <a:t>Eloqua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21B63-777D-F540-BAD4-CC4AB21F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274638"/>
            <a:ext cx="9585960" cy="944562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Практические рекомендации по публикации в международных журналах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7F956-72FD-4E40-B3ED-E0C10475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383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научиться разбираться в международных журналах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качественного научного издания.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Импакт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-фактор и квартили. Формирование списка тематических изданий для публикации при помощи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of Science, EndNote (Match), Journal Citation Reports, Master Journal List.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хищнического (мусорного, недобросовестного) журнала и его основные признаки. Примеры хищнических рассылок: как проверить, куда вам предложили прислать статью.</a:t>
            </a:r>
          </a:p>
          <a:p>
            <a:pPr marL="0" indent="0"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апреля, понедельник, 08:00 (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Валерия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Курмакаева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к.филол.н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апреля, вторник, 15:00 (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Валерия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Курмакаева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к.филол.н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апреля, среда, 11:00 (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Валерия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Курмакаева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к.филол.н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C4D20-326A-234E-9D27-7D58D48B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68313-03B1-724A-A116-F13A6A74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258919"/>
            <a:ext cx="2032000" cy="889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E5D58B-EA56-CD41-A54A-3D2E2C0243F7}"/>
              </a:ext>
            </a:extLst>
          </p:cNvPr>
          <p:cNvSpPr/>
          <p:nvPr/>
        </p:nvSpPr>
        <p:spPr>
          <a:xfrm>
            <a:off x="558800" y="5961908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clarivate.ru</a:t>
            </a:r>
            <a:r>
              <a:rPr lang="ru-RU" dirty="0"/>
              <a:t>/</a:t>
            </a:r>
            <a:r>
              <a:rPr lang="ru-RU" dirty="0" err="1"/>
              <a:t>webinars?utm_campaign</a:t>
            </a:r>
            <a:r>
              <a:rPr lang="ru-RU" dirty="0"/>
              <a:t>=EM_January_WoS_Training_Series_Webinar_SAR_Russia_2020&amp;utm_medium=</a:t>
            </a:r>
            <a:r>
              <a:rPr lang="ru-RU" dirty="0" err="1"/>
              <a:t>email&amp;utm_source</a:t>
            </a:r>
            <a:r>
              <a:rPr lang="ru-RU" dirty="0"/>
              <a:t>=</a:t>
            </a:r>
            <a:r>
              <a:rPr lang="ru-RU" dirty="0" err="1"/>
              <a:t>Eloqua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4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21B63-777D-F540-BAD4-CC4AB21F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80" y="274638"/>
            <a:ext cx="9392920" cy="944562"/>
          </a:xfrm>
        </p:spPr>
        <p:txBody>
          <a:bodyPr/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подготовить публикацию для международного журнала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7F956-72FD-4E40-B3ED-E0C10475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8968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научной статьи. Практические советы по написанию основных разделов. Отличительные черты академического английского языка. Составление аннотации. Написание заголовков. Выбор ключевых слов. Ожидания редактора. Основные причины отказов в публикации. Работа с правками рецензентов.</a:t>
            </a: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апреля, понедельник, 15:00 (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Валерия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Курмакаева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к.филол.н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апреля, вторник, 11:00 (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Валерия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Курмакаева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к.филол.н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 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апреля, среда, 08:00 (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проводит Валерия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Курмакаева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к.филол.н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C4D20-326A-234E-9D27-7D58D48B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66345F-FD00-AC49-A6CF-D7A24CAEF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383938"/>
            <a:ext cx="2032000" cy="889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24F9E6-F75C-5243-AC20-6412C260E343}"/>
              </a:ext>
            </a:extLst>
          </p:cNvPr>
          <p:cNvSpPr/>
          <p:nvPr/>
        </p:nvSpPr>
        <p:spPr>
          <a:xfrm>
            <a:off x="558800" y="5961908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clarivate.ru</a:t>
            </a:r>
            <a:r>
              <a:rPr lang="ru-RU" dirty="0"/>
              <a:t>/</a:t>
            </a:r>
            <a:r>
              <a:rPr lang="ru-RU" dirty="0" err="1"/>
              <a:t>webinars?utm_campaign</a:t>
            </a:r>
            <a:r>
              <a:rPr lang="ru-RU" dirty="0"/>
              <a:t>=EM_January_WoS_Training_Series_Webinar_SAR_Russia_2020&amp;utm_medium=</a:t>
            </a:r>
            <a:r>
              <a:rPr lang="ru-RU" dirty="0" err="1"/>
              <a:t>email&amp;utm_source</a:t>
            </a:r>
            <a:r>
              <a:rPr lang="ru-RU" dirty="0"/>
              <a:t>=</a:t>
            </a:r>
            <a:r>
              <a:rPr lang="ru-RU" dirty="0" err="1"/>
              <a:t>Eloqua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3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2B417-5294-0E45-863D-A6015690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получения сертификата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94F210-D7DD-1342-9245-EBC66E1D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48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6D1CAF0-AD73-8344-A760-23778F5A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413" y="1644506"/>
            <a:ext cx="5727061" cy="4028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7B1967-ED5F-5F40-831E-26309337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26" y="1644505"/>
            <a:ext cx="5729089" cy="40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8288-1EC2-1944-9DBE-7E3B7756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325438"/>
            <a:ext cx="8473440" cy="954722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структура статьи для журнала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 / Web of Science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A9306-E189-144F-B236-2FABB5CA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02876"/>
            <a:ext cx="11704320" cy="5318604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(заголовок).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Аннотация.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слова.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об авторах (включая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ORCID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ResercherID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Введение, цель исследования, состояние проблемы, новизна, гипотеза.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исследований.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исследований.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Обсуждение.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литературы.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 интересов.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 каждого автора.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5B040B-73DC-D648-911F-07ECC0DB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2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B711C-EC80-094F-BD4C-DDFBA86D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1731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на заимствования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4D8D6-250E-B046-AFB2-B1F259AB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046B095-C8B8-7148-BC32-6FF394D6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28" y="1203960"/>
            <a:ext cx="9277952" cy="5269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F2073-EA02-274A-B3D5-0613D3C449BC}"/>
              </a:ext>
            </a:extLst>
          </p:cNvPr>
          <p:cNvSpPr txBox="1"/>
          <p:nvPr/>
        </p:nvSpPr>
        <p:spPr>
          <a:xfrm>
            <a:off x="274320" y="3073400"/>
            <a:ext cx="215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Подписка лимитирована: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проверок в год</a:t>
            </a:r>
          </a:p>
        </p:txBody>
      </p:sp>
    </p:spTree>
    <p:extLst>
      <p:ext uri="{BB962C8B-B14F-4D97-AF65-F5344CB8AC3E}">
        <p14:creationId xmlns:p14="http://schemas.microsoft.com/office/powerpoint/2010/main" val="21545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66CC7-A9E7-FE4F-B269-BEDCE2E3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5840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Антиплагиат.ВУЗ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D86FF-FF82-0D4F-82C2-6C748C73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EF9F1AD-0657-9B4C-B8F5-2307A7E3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4" y="1304782"/>
            <a:ext cx="8399357" cy="4930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425CD-C2BD-A74D-9A95-66C6B7CEAFB1}"/>
              </a:ext>
            </a:extLst>
          </p:cNvPr>
          <p:cNvSpPr txBox="1"/>
          <p:nvPr/>
        </p:nvSpPr>
        <p:spPr>
          <a:xfrm>
            <a:off x="8554720" y="1034460"/>
            <a:ext cx="3637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Заимствования – найден аналогичный или очень похожий фрагмент, не оформленный как цитата, библиографическая ссылка отсутствует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48182-FC2D-C645-9AD0-FC11365E4914}"/>
              </a:ext>
            </a:extLst>
          </p:cNvPr>
          <p:cNvSpPr txBox="1"/>
          <p:nvPr/>
        </p:nvSpPr>
        <p:spPr>
          <a:xfrm>
            <a:off x="8576892" y="2705222"/>
            <a:ext cx="3314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Цитирования – цитата корректно оформлена, заключена в кавычки; библиографический список; общеупотребительное выражение; найдено совпадение в «белой» коллекции (нормативные документы)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C4D9B-941A-C24C-B78C-1A0C01D42B4A}"/>
              </a:ext>
            </a:extLst>
          </p:cNvPr>
          <p:cNvSpPr txBox="1"/>
          <p:nvPr/>
        </p:nvSpPr>
        <p:spPr>
          <a:xfrm>
            <a:off x="8632922" y="5493104"/>
            <a:ext cx="300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Оригинальность – совпадений не найдено</a:t>
            </a:r>
          </a:p>
        </p:txBody>
      </p:sp>
      <p:pic>
        <p:nvPicPr>
          <p:cNvPr id="23" name="Рисунок 2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5D49CF-595B-6E47-A3F0-07B5BFA1F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04" t="13410" b="60007"/>
          <a:stretch/>
        </p:blipFill>
        <p:spPr>
          <a:xfrm>
            <a:off x="371870" y="993497"/>
            <a:ext cx="7660667" cy="4180165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7217613-A3D9-F649-BF2D-030195DDACED}"/>
              </a:ext>
            </a:extLst>
          </p:cNvPr>
          <p:cNvCxnSpPr>
            <a:cxnSpLocks/>
          </p:cNvCxnSpPr>
          <p:nvPr/>
        </p:nvCxnSpPr>
        <p:spPr>
          <a:xfrm flipH="1">
            <a:off x="5085863" y="2046924"/>
            <a:ext cx="33367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067FDB3-3DD2-B646-8E92-FFE049138F44}"/>
              </a:ext>
            </a:extLst>
          </p:cNvPr>
          <p:cNvCxnSpPr>
            <a:cxnSpLocks/>
          </p:cNvCxnSpPr>
          <p:nvPr/>
        </p:nvCxnSpPr>
        <p:spPr>
          <a:xfrm flipH="1">
            <a:off x="5085863" y="3072958"/>
            <a:ext cx="331421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DEA0F52-A4EE-FF4B-93D7-8BA047EEB61B}"/>
              </a:ext>
            </a:extLst>
          </p:cNvPr>
          <p:cNvCxnSpPr>
            <a:cxnSpLocks/>
          </p:cNvCxnSpPr>
          <p:nvPr/>
        </p:nvCxnSpPr>
        <p:spPr>
          <a:xfrm flipH="1" flipV="1">
            <a:off x="5085863" y="3859384"/>
            <a:ext cx="3651737" cy="1625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11183-9A20-4844-91DC-63967A68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3845"/>
          </a:xfrm>
        </p:spPr>
        <p:txBody>
          <a:bodyPr/>
          <a:lstStyle/>
          <a:p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ВАК по публикациям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A176E-1EC8-9344-845E-DCF1C6BB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9892969-4A3C-5440-8087-26412469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31" y="1098555"/>
            <a:ext cx="3824508" cy="5440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A0B0C-96A9-B542-9E56-9B37EC7B30E1}"/>
              </a:ext>
            </a:extLst>
          </p:cNvPr>
          <p:cNvSpPr txBox="1"/>
          <p:nvPr/>
        </p:nvSpPr>
        <p:spPr>
          <a:xfrm>
            <a:off x="4824248" y="1229710"/>
            <a:ext cx="701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публикациям основных научных результатов:</a:t>
            </a: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докторская диссертация: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математическим химическим и биологическим наукам – не менее 5 публикаций в изданиях из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Q1-Q2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01.09.2020 г.;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медицинским, техническим и аграрным наукам – не менее 3 публикаций в изданиях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Q1-Q3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01.01.2021 г.;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гуманитарным, общественным и социально-значимым наукам – не менее 2 публикаций (без требований к квартилям) с 01.01.2021 г.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кандидатская диссертация: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физико-математическим, химическим и биологическим наукам – не менее 1 публикации (без требований к квартилям) с 01.01.2021 г.</a:t>
            </a:r>
          </a:p>
        </p:txBody>
      </p:sp>
    </p:spTree>
    <p:extLst>
      <p:ext uri="{BB962C8B-B14F-4D97-AF65-F5344CB8AC3E}">
        <p14:creationId xmlns:p14="http://schemas.microsoft.com/office/powerpoint/2010/main" val="14001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4D01F-3133-7E46-8878-DBCF67C5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Текущие требования ВАК по публикациям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0F2C4-9758-0F40-BF3D-8449ACFC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88481"/>
            <a:ext cx="10972800" cy="290873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о полноте изложения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основных материалов диссертации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научных работах, опубликованных автором, в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ведущих научных изданиях, рекомендованных ВАК России: 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наук – не менее 10 (для экономических наук – 15)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наук – не менее 2 (для экономических наук – 3)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7E7E68-3149-5442-AE15-77DCFA25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D31-2BB1-AF49-ADD8-158D07771582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0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Молчанов А.В. Доклад по Романовскому район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2796</Words>
  <Application>Microsoft Macintosh PowerPoint</Application>
  <PresentationFormat>Широкоэкранный</PresentationFormat>
  <Paragraphs>360</Paragraphs>
  <Slides>48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Tahoma</vt:lpstr>
      <vt:lpstr>Молчанов А.В. Доклад по Романовскому району</vt:lpstr>
      <vt:lpstr>Презентация PowerPoint</vt:lpstr>
      <vt:lpstr>План</vt:lpstr>
      <vt:lpstr>Алгоритм написания статьи</vt:lpstr>
      <vt:lpstr>Общая структура статьи для журнала из Перечня ВАК РФ</vt:lpstr>
      <vt:lpstr>Общая структура статьи для журнала Scopus / Web of Science</vt:lpstr>
      <vt:lpstr>Проверка на заимствования</vt:lpstr>
      <vt:lpstr>Программа Антиплагиат.ВУЗ</vt:lpstr>
      <vt:lpstr>Рекомендации ВАК по публикациям</vt:lpstr>
      <vt:lpstr>Текущие требования ВАК по публикациям</vt:lpstr>
      <vt:lpstr>Перечень ВАК</vt:lpstr>
      <vt:lpstr>Презентация PowerPoint</vt:lpstr>
      <vt:lpstr>Редакции Перечня ВАК</vt:lpstr>
      <vt:lpstr>Перечень ВАК и РИНЦ</vt:lpstr>
      <vt:lpstr>Перечень ВАК и РИНЦ</vt:lpstr>
      <vt:lpstr>Структура базы данных elibrary</vt:lpstr>
      <vt:lpstr>Ядро РИНЦ и RSCI</vt:lpstr>
      <vt:lpstr>Аграрный научный журнал</vt:lpstr>
      <vt:lpstr>РИНЦ – коммерческий доступ</vt:lpstr>
      <vt:lpstr>Презентация PowerPoint</vt:lpstr>
      <vt:lpstr>Внесение публикации в РИНЦ Ответственные  за внесение в 2019 г.:</vt:lpstr>
      <vt:lpstr>Презентация PowerPoint</vt:lpstr>
      <vt:lpstr>Международные рейтинги вузов</vt:lpstr>
      <vt:lpstr>Международные рейтинги вузов</vt:lpstr>
      <vt:lpstr>Scopus</vt:lpstr>
      <vt:lpstr>Web of Science</vt:lpstr>
      <vt:lpstr>Перечень журналов Scopus / Web of Science</vt:lpstr>
      <vt:lpstr>Источники в базе Scopus</vt:lpstr>
      <vt:lpstr>Журналы Scopus и определение импакт-фактора журнала</vt:lpstr>
      <vt:lpstr>Журналы Web of Science и Master Journal List</vt:lpstr>
      <vt:lpstr>Структура базы Web of Science</vt:lpstr>
      <vt:lpstr>Исключение журналов из Scopus</vt:lpstr>
      <vt:lpstr>Известный список «хищнических» издателей Дж. Билла </vt:lpstr>
      <vt:lpstr>Журналы отрасли «Сельское хозяйство» </vt:lpstr>
      <vt:lpstr>Общее количество публикаций ученых университета в Scopus / Web of Science</vt:lpstr>
      <vt:lpstr>Профиль автора</vt:lpstr>
      <vt:lpstr>Презентация PowerPoint</vt:lpstr>
      <vt:lpstr>ResercherID - https//publons.com</vt:lpstr>
      <vt:lpstr>Добавление ORCID и ResearcherID в базу данных elibrary</vt:lpstr>
      <vt:lpstr>Направления повышения публикационной активности в зарубежных базах данных</vt:lpstr>
      <vt:lpstr>Получение полнотекстовых версий статей</vt:lpstr>
      <vt:lpstr>Удаленный доступ к базе данных ProQuest Agricultural &amp; Environmental Science Collection</vt:lpstr>
      <vt:lpstr>Доступ к научным журналам на платформе elibrary.ru</vt:lpstr>
      <vt:lpstr>Бесплатный доступ к образовательной платформе Enago Learn</vt:lpstr>
      <vt:lpstr>Семинары по системе Антиплагиат https://www.antiplagiat.ru/training/</vt:lpstr>
      <vt:lpstr>Ресурсы Web of Science Group для ученых и журналов</vt:lpstr>
      <vt:lpstr>Практические рекомендации по публикации в международных журналах</vt:lpstr>
      <vt:lpstr>Как подготовить публикацию для международного журнала</vt:lpstr>
      <vt:lpstr>Возможность получения сертификата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114</cp:revision>
  <cp:lastPrinted>2020-01-13T13:51:35Z</cp:lastPrinted>
  <dcterms:created xsi:type="dcterms:W3CDTF">2019-10-31T05:30:14Z</dcterms:created>
  <dcterms:modified xsi:type="dcterms:W3CDTF">2020-04-16T06:34:10Z</dcterms:modified>
</cp:coreProperties>
</file>