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57" r:id="rId4"/>
    <p:sldId id="259" r:id="rId5"/>
    <p:sldId id="258" r:id="rId6"/>
    <p:sldId id="264" r:id="rId7"/>
    <p:sldId id="260" r:id="rId8"/>
    <p:sldId id="261" r:id="rId9"/>
    <p:sldId id="262" r:id="rId10"/>
    <p:sldId id="263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Начальник ОПНПК: Беляева А.А.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1" y="3132290"/>
            <a:ext cx="8712968" cy="137682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Подготовка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проведение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государственной итоговой аттестации</a:t>
            </a:r>
            <a:endParaRPr lang="ru-RU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0"/>
            <a:ext cx="8928991" cy="671161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  <a:effectLst/>
              </a:rPr>
              <a:t>МЕТОДИЧЕСКАЯ РАЗРАБОТКА ЗАНЯТИЯ ПРАКТИЧЕСКОГО ОБУЧЕНИЯ (СЕМИНАР/ПРАКТИЧЕСКОЕ ЗАНЯТИЕ), 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СООТВЕТСТВУЮЩЕГО ТЕМАТИКЕ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effectLst/>
              </a:rPr>
              <a:t>НАУЧНЫХ ИССЛЕДОВАНИЙ АСПИРАНТА, </a:t>
            </a:r>
            <a:br>
              <a:rPr lang="ru-RU" sz="1200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  <a:effectLst/>
              </a:rPr>
              <a:t>С ИСПОЛЬЗОВАНИЕМ ЭЛЕМЕНТОВ РАЗЛИЧНЫХ ИННОВАЦИОННЫХ ПЕДАГОГИЧЕСКИХ  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ТЕХНОЛОГИЙ</a:t>
            </a:r>
            <a:r>
              <a:rPr lang="ru-RU" sz="1200" dirty="0" smtClean="0">
                <a:effectLst/>
              </a:rPr>
              <a:t/>
            </a:r>
            <a:br>
              <a:rPr lang="ru-RU" sz="1200" dirty="0" smtClean="0">
                <a:effectLst/>
              </a:rPr>
            </a:br>
            <a:r>
              <a:rPr lang="ru-RU" altLang="zh-CN" sz="1200" dirty="0"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Ход занятия </a:t>
            </a:r>
            <a:r>
              <a:rPr lang="ru-RU" altLang="zh-CN" sz="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altLang="zh-CN" sz="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200" dirty="0">
                <a:effectLst/>
              </a:rPr>
              <a:t/>
            </a:r>
            <a:br>
              <a:rPr lang="ru-RU" sz="1200" dirty="0">
                <a:effectLst/>
              </a:rPr>
            </a:br>
            <a:r>
              <a:rPr lang="ru-RU" altLang="ru-RU" sz="1000" b="0" dirty="0">
                <a:solidFill>
                  <a:schemeClr val="tx1"/>
                </a:solidFill>
                <a:effectLst/>
              </a:rPr>
              <a:t/>
            </a:r>
            <a:br>
              <a:rPr lang="ru-RU" altLang="ru-RU" sz="1000" b="0" dirty="0">
                <a:solidFill>
                  <a:schemeClr val="tx1"/>
                </a:solidFill>
                <a:effectLst/>
              </a:rPr>
            </a:br>
            <a:endParaRPr lang="ru-RU" sz="1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839" y="830732"/>
            <a:ext cx="4262129" cy="60478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15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900" b="1" dirty="0"/>
              <a:t>Методическая разработка практического занятия (с применением кейс метода).</a:t>
            </a:r>
            <a:endParaRPr lang="ru-RU" sz="900" dirty="0"/>
          </a:p>
          <a:p>
            <a:r>
              <a:rPr lang="ru-RU" sz="900" dirty="0"/>
              <a:t> </a:t>
            </a:r>
          </a:p>
          <a:p>
            <a:r>
              <a:rPr lang="ru-RU" sz="900" b="1" dirty="0"/>
              <a:t>Специальность:</a:t>
            </a:r>
            <a:r>
              <a:rPr lang="ru-RU" sz="900" dirty="0"/>
              <a:t> 00.00.00 ………</a:t>
            </a:r>
          </a:p>
          <a:p>
            <a:r>
              <a:rPr lang="ru-RU" sz="900" b="1" dirty="0"/>
              <a:t>Дисциплина:</a:t>
            </a:r>
            <a:r>
              <a:rPr lang="ru-RU" sz="900" dirty="0"/>
              <a:t> ОП.00 ……..</a:t>
            </a:r>
          </a:p>
          <a:p>
            <a:r>
              <a:rPr lang="ru-RU" sz="900" b="1" dirty="0"/>
              <a:t>Тема занятия:</a:t>
            </a:r>
            <a:r>
              <a:rPr lang="ru-RU" sz="900" dirty="0"/>
              <a:t> ………………………………</a:t>
            </a:r>
          </a:p>
          <a:p>
            <a:r>
              <a:rPr lang="ru-RU" sz="900" b="1" dirty="0"/>
              <a:t> </a:t>
            </a:r>
            <a:endParaRPr lang="ru-RU" sz="900" dirty="0"/>
          </a:p>
          <a:p>
            <a:r>
              <a:rPr lang="ru-RU" sz="900" b="1" dirty="0"/>
              <a:t>Тип/ форма  занятия:</a:t>
            </a:r>
            <a:r>
              <a:rPr lang="ru-RU" sz="900" dirty="0"/>
              <a:t> практическое занятие.</a:t>
            </a:r>
          </a:p>
          <a:p>
            <a:r>
              <a:rPr lang="ru-RU" sz="900" b="1" dirty="0"/>
              <a:t>Основной дидактический метод:</a:t>
            </a:r>
            <a:r>
              <a:rPr lang="ru-RU" sz="900" dirty="0"/>
              <a:t> </a:t>
            </a:r>
            <a:r>
              <a:rPr lang="ru-RU" sz="900" u="sng" dirty="0"/>
              <a:t>Кейс – метод</a:t>
            </a:r>
            <a:r>
              <a:rPr lang="ru-RU" sz="900" dirty="0"/>
              <a:t>.</a:t>
            </a:r>
          </a:p>
          <a:p>
            <a:r>
              <a:rPr lang="ru-RU" sz="900" b="1" dirty="0"/>
              <a:t>Учебные вопросы:</a:t>
            </a:r>
            <a:endParaRPr lang="ru-RU" sz="900" dirty="0"/>
          </a:p>
          <a:p>
            <a:r>
              <a:rPr lang="ru-RU" sz="900" dirty="0"/>
              <a:t>1. ………….</a:t>
            </a:r>
          </a:p>
          <a:p>
            <a:r>
              <a:rPr lang="ru-RU" sz="900" dirty="0"/>
              <a:t>2. ………….</a:t>
            </a:r>
          </a:p>
          <a:p>
            <a:r>
              <a:rPr lang="ru-RU" sz="900" dirty="0"/>
              <a:t>3. ………….</a:t>
            </a:r>
          </a:p>
          <a:p>
            <a:r>
              <a:rPr lang="ru-RU" sz="900" b="1" dirty="0"/>
              <a:t>Цель занятия: </a:t>
            </a:r>
            <a:r>
              <a:rPr lang="ru-RU" sz="900" i="1" dirty="0"/>
              <a:t>сформировать знания о</a:t>
            </a:r>
            <a:r>
              <a:rPr lang="ru-RU" sz="900" dirty="0"/>
              <a:t>………………..</a:t>
            </a:r>
          </a:p>
          <a:p>
            <a:r>
              <a:rPr lang="ru-RU" sz="900" b="1" dirty="0"/>
              <a:t>Задачи занятия:</a:t>
            </a:r>
            <a:endParaRPr lang="ru-RU" sz="900" dirty="0"/>
          </a:p>
          <a:p>
            <a:r>
              <a:rPr lang="ru-RU" sz="900" dirty="0"/>
              <a:t>1) Образовательные цели:</a:t>
            </a:r>
          </a:p>
          <a:p>
            <a:r>
              <a:rPr lang="ru-RU" sz="900" dirty="0"/>
              <a:t>- умение</a:t>
            </a:r>
            <a:r>
              <a:rPr lang="ru-RU" sz="900" i="1" dirty="0"/>
              <a:t> анализировать</a:t>
            </a:r>
            <a:r>
              <a:rPr lang="ru-RU" sz="900" dirty="0"/>
              <a:t>……………..</a:t>
            </a:r>
          </a:p>
          <a:p>
            <a:r>
              <a:rPr lang="ru-RU" sz="900" dirty="0"/>
              <a:t>- умение </a:t>
            </a:r>
            <a:r>
              <a:rPr lang="ru-RU" sz="900" i="1" dirty="0"/>
              <a:t>расследовать</a:t>
            </a:r>
            <a:r>
              <a:rPr lang="ru-RU" sz="900" dirty="0"/>
              <a:t>……………….</a:t>
            </a:r>
          </a:p>
          <a:p>
            <a:r>
              <a:rPr lang="ru-RU" sz="900" dirty="0"/>
              <a:t>- разрабатывать ………………</a:t>
            </a:r>
          </a:p>
          <a:p>
            <a:r>
              <a:rPr lang="ru-RU" sz="900" dirty="0"/>
              <a:t>- развитие </a:t>
            </a:r>
            <a:r>
              <a:rPr lang="ru-RU" sz="900" i="1" dirty="0"/>
              <a:t>инициативы и умения действовать</a:t>
            </a:r>
            <a:r>
              <a:rPr lang="ru-RU" sz="900" dirty="0"/>
              <a:t>……….</a:t>
            </a:r>
          </a:p>
          <a:p>
            <a:r>
              <a:rPr lang="ru-RU" sz="900" dirty="0"/>
              <a:t>2) Воспитательные цели:</a:t>
            </a:r>
          </a:p>
          <a:p>
            <a:r>
              <a:rPr lang="ru-RU" sz="900" dirty="0"/>
              <a:t>- прививать </a:t>
            </a:r>
            <a:r>
              <a:rPr lang="ru-RU" sz="900" i="1" dirty="0"/>
              <a:t>интерес к</a:t>
            </a:r>
            <a:r>
              <a:rPr lang="ru-RU" sz="900" dirty="0"/>
              <a:t>…………..</a:t>
            </a:r>
          </a:p>
          <a:p>
            <a:r>
              <a:rPr lang="ru-RU" sz="900" dirty="0"/>
              <a:t>- способствовать </a:t>
            </a:r>
            <a:r>
              <a:rPr lang="ru-RU" sz="900" i="1" dirty="0"/>
              <a:t>развитию ответственности</a:t>
            </a:r>
            <a:r>
              <a:rPr lang="ru-RU" sz="900" dirty="0"/>
              <a:t>……………</a:t>
            </a:r>
          </a:p>
          <a:p>
            <a:r>
              <a:rPr lang="ru-RU" sz="900" dirty="0"/>
              <a:t>3) Развивающие цели</a:t>
            </a:r>
            <a:r>
              <a:rPr lang="ru-RU" sz="900" b="1" dirty="0"/>
              <a:t>:</a:t>
            </a:r>
            <a:endParaRPr lang="ru-RU" sz="900" dirty="0"/>
          </a:p>
          <a:p>
            <a:r>
              <a:rPr lang="ru-RU" sz="900" dirty="0"/>
              <a:t>- развитие ……….</a:t>
            </a:r>
            <a:r>
              <a:rPr lang="ru-RU" sz="900" i="1" dirty="0"/>
              <a:t>умений, творческого подхода к</a:t>
            </a:r>
            <a:r>
              <a:rPr lang="ru-RU" sz="900" dirty="0"/>
              <a:t>…………..  задач;</a:t>
            </a:r>
          </a:p>
          <a:p>
            <a:r>
              <a:rPr lang="ru-RU" sz="900" dirty="0"/>
              <a:t>- формирование умений …………….;</a:t>
            </a:r>
          </a:p>
          <a:p>
            <a:r>
              <a:rPr lang="ru-RU" sz="900" dirty="0"/>
              <a:t>- развитие умений …………………..</a:t>
            </a:r>
          </a:p>
          <a:p>
            <a:r>
              <a:rPr lang="ru-RU" sz="900" dirty="0"/>
              <a:t> </a:t>
            </a:r>
          </a:p>
          <a:p>
            <a:r>
              <a:rPr lang="ru-RU" sz="900" b="1" dirty="0"/>
              <a:t>Формируемые компетенции:</a:t>
            </a:r>
            <a:endParaRPr lang="ru-RU" sz="900" dirty="0"/>
          </a:p>
          <a:p>
            <a:r>
              <a:rPr lang="ru-RU" sz="900" b="1" dirty="0"/>
              <a:t> </a:t>
            </a:r>
            <a:endParaRPr lang="ru-RU" sz="900" dirty="0"/>
          </a:p>
          <a:p>
            <a:r>
              <a:rPr lang="ru-RU" sz="900" dirty="0"/>
              <a:t>Студент должен знать: </a:t>
            </a:r>
            <a:r>
              <a:rPr lang="ru-RU" sz="900" i="1" dirty="0"/>
              <a:t>что такое …………………..</a:t>
            </a:r>
            <a:endParaRPr lang="ru-RU" sz="900" dirty="0"/>
          </a:p>
          <a:p>
            <a:r>
              <a:rPr lang="ru-RU" sz="900" dirty="0"/>
              <a:t>Студент должен уметь: </a:t>
            </a:r>
          </a:p>
          <a:p>
            <a:r>
              <a:rPr lang="ru-RU" sz="900" i="1" dirty="0"/>
              <a:t>анализировать …………….., </a:t>
            </a:r>
            <a:endParaRPr lang="ru-RU" sz="900" dirty="0"/>
          </a:p>
          <a:p>
            <a:r>
              <a:rPr lang="ru-RU" sz="900" i="1" dirty="0"/>
              <a:t>проводить … ……………, </a:t>
            </a:r>
            <a:endParaRPr lang="ru-RU" sz="900" dirty="0"/>
          </a:p>
          <a:p>
            <a:r>
              <a:rPr lang="ru-RU" sz="900" i="1" dirty="0"/>
              <a:t>применять ………. в дальнейшей профессиональной деятельности.</a:t>
            </a:r>
            <a:endParaRPr lang="ru-RU" sz="900" dirty="0"/>
          </a:p>
          <a:p>
            <a:r>
              <a:rPr lang="ru-RU" sz="900" dirty="0"/>
              <a:t> </a:t>
            </a:r>
          </a:p>
          <a:p>
            <a:r>
              <a:rPr lang="ru-RU" sz="900" b="1" dirty="0"/>
              <a:t>Материальное обеспечение занятия: </a:t>
            </a:r>
            <a:r>
              <a:rPr lang="ru-RU" sz="900" i="1" dirty="0"/>
              <a:t>проектор, компьютер, экран; тесты</a:t>
            </a:r>
            <a:endParaRPr lang="ru-RU" sz="900" dirty="0"/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Расчет времени: всего – … мин.:</a:t>
            </a:r>
          </a:p>
          <a:p>
            <a:r>
              <a:rPr lang="ru-RU" sz="900" dirty="0"/>
              <a:t>1. Организационная часть – ….мин.</a:t>
            </a:r>
          </a:p>
          <a:p>
            <a:r>
              <a:rPr lang="ru-RU" sz="900" dirty="0"/>
              <a:t>2. Основная часть –…. мин.</a:t>
            </a:r>
          </a:p>
          <a:p>
            <a:r>
              <a:rPr lang="ru-RU" sz="900" dirty="0"/>
              <a:t>3. Заключение – ….. мин</a:t>
            </a:r>
            <a:r>
              <a:rPr lang="ru-RU" sz="900" dirty="0" smtClean="0"/>
              <a:t>.</a:t>
            </a:r>
            <a:endParaRPr lang="ru-RU" sz="9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27564230"/>
              </p:ext>
            </p:extLst>
          </p:nvPr>
        </p:nvGraphicFramePr>
        <p:xfrm>
          <a:off x="4317526" y="757511"/>
          <a:ext cx="4752528" cy="61182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12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(мин.)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 «….»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указания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мин.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Организационная часть: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Приветствие.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 посещения занятий.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Проверка готовности учащихся к занятию;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Проводится фронтальный (беглый) опрос, который необходим для проверки знаний по ранее изученным темам и подготовки студентов к выполнению практического задания.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Объявление темы и целей занятия.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Отмечается в журнале посещаемости студентов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Запись 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доске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4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мин.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Основная часть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…………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……………………..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…………………...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Практическое занятие преподаватель начинает с ознакомления студентов с…………….., …………….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активизации познавательной деятельности студентов в процессе занятия используется ……. (беседа, основанная на информации, полученной студентами …………………..).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Затем студентам предлагаются для анализа конкретные жизненные ситуации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Ситуации должны отличаться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проблемностью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выразительно определять сущность проблемы и содержать достаточное и необходимое количество информации.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того, чтобы провести анализ предложенной ситуации необходимо использовать источники информации. Преподавателем рекомендуется перечень основных документов, необходимых для проведения расследования: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журнал учета …………………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акт о ………………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нормативные акты, регламентирующие ……………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решения поставленной проблемы применяется следующая техника: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(Имея документы/ акты, регламентирующие………………..,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используя метод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инсерта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бланк акта о ……. методом мозгового штурма студенты заполняют акт)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 разбиваются на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микрогруппы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Каждой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микрогруппе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предлагается функциональная ситуация. На ознакомление выделяется 5-7 минут. Участники могут задавать преподавателю вопросы с целью уточнения ситуации. Для решения проблемы и подготовки выступления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микрогруппам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даётся 30-40 минут. В ходе работы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микрогрупп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преподаватель может давать некоторые пояснения, избегая прямых консультаций.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презентации решений по кейсам каждой </a:t>
                      </a:r>
                      <a:r>
                        <a:rPr lang="ru-RU" sz="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микрогруппе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предоставляется 5-7 минут.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Этап общей дискуссии, в ходе которой студенты обсуждают вопросы: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Почему ситуация выглядит как дилемма?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принимал решения?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Какие варианты решения он имел?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ему надо было сделать?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этом этапе время выступлений не ограничивается, даётся возможность выступить каждому, проводится голосование «Чьё решение было самым удачным?»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Дается под запись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представлены </a:t>
                      </a: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презентации  на слайде ….. Слайд выводится проектором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(приложения №….).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Предлагаются для ознакомления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Раздаются подготовленные бланки актов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Несколько ситуаций представлены на слайде (выводится проектором)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4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…. мин.</a:t>
                      </a:r>
                      <a:endParaRPr lang="ru-RU" sz="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Этап подведения итогов. При проведении анализа решения практических ситуаций преподаватель использует оценочный лист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Преподаватель заполняет оценочный лист (подготовленные преподавателем заранее вопросы, раскрывающие  сущность анализа и выводов по ситуации)</a:t>
                      </a:r>
                      <a:endParaRPr lang="ru-RU" sz="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2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640764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4464496" cy="464169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Научно-квалификационная </a:t>
            </a:r>
            <a:r>
              <a:rPr lang="ru-RU" dirty="0"/>
              <a:t>работа представляет собой </a:t>
            </a:r>
            <a:r>
              <a:rPr lang="ru-RU" dirty="0" smtClean="0"/>
              <a:t>выполненную обучающимся </a:t>
            </a:r>
            <a:r>
              <a:rPr lang="ru-RU" dirty="0"/>
              <a:t>работу, </a:t>
            </a:r>
            <a:r>
              <a:rPr lang="ru-RU" dirty="0" smtClean="0"/>
              <a:t> демонстрирующую </a:t>
            </a:r>
            <a:r>
              <a:rPr lang="ru-RU" dirty="0"/>
              <a:t>уровень </a:t>
            </a:r>
            <a:r>
              <a:rPr lang="ru-RU" dirty="0" smtClean="0"/>
              <a:t>подготовленности выпускника </a:t>
            </a:r>
            <a:r>
              <a:rPr lang="ru-RU" dirty="0"/>
              <a:t>к самостоятельной профессиональной деятельности.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Требования </a:t>
            </a:r>
            <a:r>
              <a:rPr lang="ru-RU" dirty="0"/>
              <a:t>к научно-квалификационной работе, </a:t>
            </a:r>
            <a:r>
              <a:rPr lang="ru-RU" dirty="0" smtClean="0"/>
              <a:t>определяются требованиями</a:t>
            </a:r>
            <a:r>
              <a:rPr lang="ru-RU" dirty="0"/>
              <a:t>, установленным пунктом 3 Положения о присуждении </a:t>
            </a:r>
            <a:r>
              <a:rPr lang="ru-RU" dirty="0" smtClean="0"/>
              <a:t>ученых степеней</a:t>
            </a:r>
            <a:r>
              <a:rPr lang="ru-RU" dirty="0"/>
              <a:t>, </a:t>
            </a:r>
            <a:r>
              <a:rPr lang="ru-RU" dirty="0" smtClean="0"/>
              <a:t>утвержденному </a:t>
            </a:r>
            <a:r>
              <a:rPr lang="ru-RU" dirty="0"/>
              <a:t>постановлением Правительства </a:t>
            </a:r>
            <a:r>
              <a:rPr lang="ru-RU" dirty="0" smtClean="0"/>
              <a:t>Российской Федерации </a:t>
            </a:r>
            <a:r>
              <a:rPr lang="ru-RU" dirty="0"/>
              <a:t>от 24 сентября 2013 г № 842 (Собрание </a:t>
            </a:r>
            <a:r>
              <a:rPr lang="ru-RU" dirty="0" smtClean="0"/>
              <a:t>законодательства Российской </a:t>
            </a:r>
            <a:r>
              <a:rPr lang="ru-RU" dirty="0"/>
              <a:t>Федерации, 2013, № 40, ст. 5074; 2014, № 32, ст. 4496).</a:t>
            </a:r>
          </a:p>
          <a:p>
            <a:pPr marL="45720" indent="0">
              <a:buNone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44008" y="548680"/>
            <a:ext cx="4248472" cy="4641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535996" y="764704"/>
            <a:ext cx="4464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 </a:t>
            </a: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1000" dirty="0" smtClean="0"/>
              <a:t>УТВЕРЖДАЮ</a:t>
            </a:r>
            <a:r>
              <a:rPr lang="ru-RU" sz="1000" dirty="0"/>
              <a:t>:</a:t>
            </a:r>
          </a:p>
          <a:p>
            <a:pPr algn="r"/>
            <a:r>
              <a:rPr lang="ru-RU" sz="1000" dirty="0"/>
              <a:t>Зав. кафедрой </a:t>
            </a:r>
            <a:r>
              <a:rPr lang="ru-RU" sz="1000" dirty="0" smtClean="0"/>
              <a:t>«____________________»</a:t>
            </a:r>
          </a:p>
          <a:p>
            <a:pPr algn="ctr"/>
            <a:r>
              <a:rPr lang="ru-RU" sz="1000" dirty="0"/>
              <a:t> </a:t>
            </a:r>
            <a:r>
              <a:rPr lang="ru-RU" sz="1000" dirty="0" smtClean="0"/>
              <a:t>                         _______________</a:t>
            </a:r>
            <a:r>
              <a:rPr lang="ru-RU" sz="1000" dirty="0"/>
              <a:t>Ф.И.О</a:t>
            </a:r>
            <a:r>
              <a:rPr lang="ru-RU" sz="1000" dirty="0" smtClean="0"/>
              <a:t>.</a:t>
            </a:r>
          </a:p>
          <a:p>
            <a:pPr algn="ctr"/>
            <a:r>
              <a:rPr lang="ru-RU" sz="1000" dirty="0" smtClean="0"/>
              <a:t>                             «___» ___________201__ г.</a:t>
            </a:r>
          </a:p>
          <a:p>
            <a:pPr algn="r"/>
            <a:r>
              <a:rPr lang="ru-RU" sz="1000" dirty="0"/>
              <a:t> 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Научно-квалификационная работа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ТЕХНОЛОГИИ ПРОДУКТОВ НА ЗЕРНОВОЙ ОСНОВЕ С ИСПОЛЬЗОВАНИЕМ АНТИОКСИДАНТОВ ИЗ ВТОРИЧНЫХ ПРОДУКТОВ РАСТЕНИЕВОДСТВА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Направление подготовки 19.06.01 Промышленная экология и биотехнологии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Направленность (профиль) подготовки 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мясных, молочных и рыбных продуктов и холодильных производств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Аспирант: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Горбунова Н.В.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__________</a:t>
            </a:r>
          </a:p>
          <a:p>
            <a:pPr algn="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руководитель: д-р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техн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наук, доцент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Банникова А.В.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_____________</a:t>
            </a:r>
          </a:p>
          <a:p>
            <a:r>
              <a:rPr lang="ru-RU" sz="1000" dirty="0"/>
              <a:t> 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 </a:t>
            </a:r>
            <a:endParaRPr lang="ru-RU" sz="1000" dirty="0"/>
          </a:p>
          <a:p>
            <a:pPr algn="ctr"/>
            <a:r>
              <a:rPr lang="ru-RU" sz="1000" dirty="0"/>
              <a:t>Саратов, 20___</a:t>
            </a:r>
          </a:p>
        </p:txBody>
      </p:sp>
    </p:spTree>
    <p:extLst>
      <p:ext uri="{BB962C8B-B14F-4D97-AF65-F5344CB8AC3E}">
        <p14:creationId xmlns:p14="http://schemas.microsoft.com/office/powerpoint/2010/main" val="14573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500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424936" cy="5544616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научному докладу, порядок его подготовки и представления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Научный доклад – документ, напечатанный типографским способом, в котором аспирант кратко излагает основное содержание научно-квалификационной работы (диссертации). </a:t>
            </a:r>
          </a:p>
          <a:p>
            <a:pPr marL="45720" indent="0">
              <a:buNone/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Научный доклад включает в себя: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обложку;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общую характеристику работы,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основное содержание работы,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заключение;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список работ, опубликованных аспирантом по теме НКР. </a:t>
            </a:r>
          </a:p>
          <a:p>
            <a:pPr marL="45720" indent="0">
              <a:buNone/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Оформление обложки научного доклада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статус документа - "на правах рукописи";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фамилию, имя и отчество аспиранта;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название НКР;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шифр и наименование направления подготовки аспиранта и профиль подготовки;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искомая квалификация – «Исследователь. Преподаватель-исследователь»;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место и год написания научного доклада.</a:t>
            </a:r>
          </a:p>
          <a:p>
            <a:pPr marL="45720" indent="0">
              <a:buNone/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Оборотная сторона обложки научного доклада: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наименование организации, где выполнена НКР;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фамилия, имя, отчество, ученая степень, ученое звание научного руководителя;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фамилия, имя, отчество, ученая степень, ученое звание, место работы, должность рецензентов (2 человека);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дата и время представления научного доклада.</a:t>
            </a:r>
          </a:p>
          <a:p>
            <a:pPr marL="45720" indent="0">
              <a:buNone/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Оформление текста научного доклада.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1. Общая характеристика работы: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актуальность темы исследования;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степень ее разработанности;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цель и задачи;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научная новизна;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теоретическая и практическая значимость работы;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методология и методы исследования;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положения, выносимые на защиту;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степень достоверности и апробация результатов.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Основное содержание работы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кратко раскрывает содержание глав (разделов) НКР.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3. Заключение по исследованию, рекомендации и перспективы дальнейшей разработки темы.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4. Список работ, опубликованных автором по теме НКР (оформляются в соответствии с требованиями ГОСТ 7.1).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Объем текста научного доклада не должен превышать 1 печатный лист.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Тексты научных докладов размещаются университетом в электронно-библиотечной системе университета и проверяются на объем заимствования</a:t>
            </a:r>
          </a:p>
          <a:p>
            <a:pPr marL="45720" indent="0">
              <a:buNone/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Защита научного доклада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Для представления работы в ГЭК необходимо иметь: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несколько вариантов научного доклада;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презентацию и (или) несколько (5-10) вариантов демонстрационного раздаточного материала;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доклад на 15-20 минут;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две рецензии на научный доклад;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отзыв научного руководителя;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выписку из протокола расширенного заседания кафедры о результатах заслушивания основных результатов подготовки научно-квалификационной работы (диссертации);</a:t>
            </a:r>
          </a:p>
          <a:p>
            <a:pPr marL="4572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результат проверки текста научного доклада на объем заимствований в программе АНТИПЛАГИАТ.</a:t>
            </a:r>
          </a:p>
        </p:txBody>
      </p:sp>
    </p:spTree>
    <p:extLst>
      <p:ext uri="{BB962C8B-B14F-4D97-AF65-F5344CB8AC3E}">
        <p14:creationId xmlns:p14="http://schemas.microsoft.com/office/powerpoint/2010/main" val="23658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500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99992" y="260038"/>
            <a:ext cx="4536504" cy="583325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Образец оборотной стороны титульного листа научного доклада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Научно-квалификационная работа выполнена 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в ФГБОУ ВО Саратовский ГАУ на кафедре 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руководитель: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Ф.И.О. _________________________________________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Ученая степень 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Ученое звание 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Рецензенты: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Ф.И.О. _________________________________________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Ученая степень 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Ученое звание 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Ф.И.О. _________________________________________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Ученая степень 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Ученое звание ___________________________________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Защита научного доклада будет проводиться на заседании ГЭК «____»______ 20__ г.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в ___ часов в ФГБОУ ВО Саратовский ГАУ УК №___, аудитория ___.</a:t>
            </a:r>
          </a:p>
          <a:p>
            <a:pPr marL="45720" indent="0">
              <a:buNone/>
            </a:pPr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60039"/>
            <a:ext cx="4104456" cy="5976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 правах рукописи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НАУЧНЫЙ ДОКЛАД 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 ОСНОВНЫХ РЕЗУЛЬТАТАХ ПОДГОТОВЛЕННОЙ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НАУЧНО-КВАЛИФИКАЦИОННОЙ РАБОТЫ (ДИССЕРТАЦИИ)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ТЕМА НАУЧНОГО ДОКЛАДА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Направление подготовки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36.06.01 Ветеринария и зоотехния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Направленность (профиль)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подготовки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Ветеринарное акушерство и биотехника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репродукции животных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Квалификация: Исследователь. Преподаватель-исследователь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" indent="0" algn="ctr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Саратов, 20___ г.</a:t>
            </a:r>
          </a:p>
          <a:p>
            <a:pPr marL="45720" indent="0">
              <a:buFont typeface="Georgia" pitchFamily="18" charset="0"/>
              <a:buNone/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94928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58326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Результаты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каждого государственного аттестационного испытания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определяются оценками «отлично», «хорошо», «удовлетворительно»,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«неудовлетворительно». Оценки «отлично», «хорошо», «удовлетворительно»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означают успешное прохождение государственного аттестационного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испытания.</a:t>
            </a:r>
          </a:p>
          <a:p>
            <a:pPr marL="4572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Успешное прохождение государственной итоговой аттестации</a:t>
            </a:r>
          </a:p>
          <a:p>
            <a:pPr marL="45720" indent="0">
              <a:buNone/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основанием для выдачи обучающемуся документа о высшем</a:t>
            </a:r>
          </a:p>
          <a:p>
            <a:pPr marL="45720" indent="0">
              <a:buNone/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образовании и о квалификации образца, установленного Министерством</a:t>
            </a:r>
          </a:p>
          <a:p>
            <a:pPr marL="45720" indent="0">
              <a:buNone/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и науки Российской Федерации по программам подготовки</a:t>
            </a:r>
          </a:p>
          <a:p>
            <a:pPr marL="45720" indent="0">
              <a:buNone/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научно-педагогических кадров в аспирантуре.</a:t>
            </a:r>
          </a:p>
          <a:p>
            <a:pPr marL="4572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Выпускникам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успешно освоившим образовательные программы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подготовки научно-педагогических кадров в аспирантуре, также выдается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в соответствии с пунктом 16 Положения о присуждении учёных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степеней, утвержденного постановлением Правительства Российской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Федерации от 24 сентября 2013 г. № 842 (Собрание законодательства</a:t>
            </a:r>
          </a:p>
          <a:p>
            <a:pPr marL="4572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Федерации, 2013, № 40, ст. 5074; 2014, № 32, ст. 4496).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3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94928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58326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Для </a:t>
            </a:r>
            <a:r>
              <a:rPr lang="ru-RU" dirty="0"/>
              <a:t>проведения государственной итоговой аттестации в </a:t>
            </a:r>
            <a:r>
              <a:rPr lang="ru-RU" dirty="0" smtClean="0"/>
              <a:t>университете создаются </a:t>
            </a:r>
            <a:r>
              <a:rPr lang="ru-RU" dirty="0"/>
              <a:t>государственные </a:t>
            </a:r>
            <a:r>
              <a:rPr lang="ru-RU" dirty="0" smtClean="0"/>
              <a:t>экзаменационные </a:t>
            </a:r>
            <a:r>
              <a:rPr lang="ru-RU" dirty="0"/>
              <a:t>комиссии, которые состоят </a:t>
            </a:r>
            <a:r>
              <a:rPr lang="ru-RU" dirty="0" smtClean="0"/>
              <a:t>из председателя </a:t>
            </a:r>
            <a:r>
              <a:rPr lang="ru-RU" dirty="0"/>
              <a:t>и членов комиссии.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Для </a:t>
            </a:r>
            <a:r>
              <a:rPr lang="ru-RU" dirty="0"/>
              <a:t>проведения апелляций по результатам государственной </a:t>
            </a:r>
            <a:r>
              <a:rPr lang="ru-RU" dirty="0" smtClean="0"/>
              <a:t>итоговой аттестации </a:t>
            </a:r>
            <a:r>
              <a:rPr lang="ru-RU" dirty="0"/>
              <a:t>в университете создается апелляционная комиссия, которая </a:t>
            </a:r>
            <a:r>
              <a:rPr lang="ru-RU" dirty="0" smtClean="0"/>
              <a:t>состоит из </a:t>
            </a:r>
            <a:r>
              <a:rPr lang="ru-RU" dirty="0"/>
              <a:t>председателя и членов </a:t>
            </a:r>
            <a:r>
              <a:rPr lang="ru-RU" dirty="0" smtClean="0"/>
              <a:t>комиссии.</a:t>
            </a: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Государственная </a:t>
            </a:r>
            <a:r>
              <a:rPr lang="ru-RU" dirty="0"/>
              <a:t>экзаменационная и апелляционная комиссии (</a:t>
            </a:r>
            <a:r>
              <a:rPr lang="ru-RU" dirty="0" smtClean="0"/>
              <a:t>далее вместе </a:t>
            </a:r>
            <a:r>
              <a:rPr lang="ru-RU" dirty="0"/>
              <a:t>– комиссии) действуют в течение календарного года.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49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94928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5832648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Обучающиеся, не прошедшие государственной итоговой аттестации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 связи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 неявкой на государственное аттестационное испытание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по уважительной причине (временная нетрудоспособность, исполнение общественных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или государственных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обязанностей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вызов в суд,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транспортные проблемы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(отмена рейса, отсутствие билетов), погодные условия вправе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пройти  ее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 течение 6 месяцев после завершения государственной итоговой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аттестации по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заявлению о продлении сроков прохождения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государственных аттестационных испытаний.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Обучающийся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должен представить в организацию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документ, подтверждающий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причину его отсутствия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Обучающийся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прошедший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одно государственное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аттестационное испытание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по уважительной причине, допускается к сдаче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следующего государственного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аттестационного испытания (при его наличии).</a:t>
            </a:r>
          </a:p>
          <a:p>
            <a:pPr marL="45720" indent="0">
              <a:buNone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Обучающиеся, не прошедшие государственное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аттестационное испытание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 связи с неявкой на государственное аттестационное испытание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по неуважительной причине или в связи с получением «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неудовлетворительно», а также обучающиеся,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 прошедшие государственное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аттестационное испытание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 установленный для них срок (в связи с неявкой на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государственное аттестационное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испытание или получением оценки «неудовлетворительно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»), отчисляются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из организации с выдачей справки об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обучении как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 выполнившие обязанностей по добросовестному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освоению образовательной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программы и выполнению учебного плана.</a:t>
            </a:r>
          </a:p>
          <a:p>
            <a:pPr marL="45720" indent="0"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Лицо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не прошедшее государственную итоговую аттестацию,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может повторно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пройти государственную итоговую аттестацию не ранее чем через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год 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 позднее чем через пять лет после срока проведения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итоговой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аттестации, которая не пройдена обучающимся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Для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повторного прохождения государственной итоговой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аттестации указанное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лицо по его заявлению восстанавливается в организации на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 времени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установленный организацией, но не менее периода времени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предусмотренного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календарным учебным графиком для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итоговой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аттестации по соответствующей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образовательной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программе на места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финансируемые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из средств федерального бюджета при наличии вакантных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 или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на возмездной основе при их отсутствии. Восстановление проводится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по заявлению.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5887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94928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58326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результатам государственных аттестационных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испытаний обучающийся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имеет право на апелляцию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Обучающийся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имеет право подать в апелляционную комиссию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письменном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виде апелляцию о нарушении, по его мнению,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установленной процедуры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проведения государственного аттестационного испытания и (или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несогласия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результатами государственного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экзамена.</a:t>
            </a:r>
          </a:p>
          <a:p>
            <a:pPr marL="4572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Апелляция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подается лично обучающимся в апелляционную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комиссию не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позднее следующего рабочего дня после объявления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результатов государственного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аттестационного испытания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рассмотрения апелляции секретарь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экзаменационной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комиссии направляет 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апелляционную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комиссию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протокол заседания государственной экзаменационной комиссии, заключение председателя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экзаменационной комиссии 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соблюдении процедурных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вопросов при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проведении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аттестационного </a:t>
            </a:r>
            <a:r>
              <a:rPr lang="ru-RU" sz="1200" dirty="0"/>
              <a:t>испытания, а также письменные ответы обучающегося (при их наличии) (</a:t>
            </a:r>
            <a:r>
              <a:rPr lang="ru-RU" sz="1200" dirty="0" smtClean="0"/>
              <a:t>для рассмотрения </a:t>
            </a:r>
            <a:r>
              <a:rPr lang="ru-RU" sz="1200" dirty="0"/>
              <a:t>апелляции по проведению государственного экзамена).</a:t>
            </a:r>
          </a:p>
          <a:p>
            <a:pPr marL="45720" indent="0">
              <a:buNone/>
            </a:pPr>
            <a:endParaRPr lang="ru-RU" sz="1200" dirty="0"/>
          </a:p>
          <a:p>
            <a:pPr marL="45720" indent="0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Апелляция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рассматривается не позднее 2 рабочих дней со дня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подачи апелляции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заседании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апелляционной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комиссии, на которое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приглашаются председатель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экзаменационной комиссии и обучающийся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подавший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апелляцию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Решение апелляционной комиссии доводится до сведения обучающегося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подавшего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апелляцию, в течение 3 рабочих дней со дня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заседания апелляционной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комиссии. Факт ознакомления обучающегося,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подавшего апелляцию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с решением апелляционной комиссии удостоверяется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подписью обучающегося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61206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основной аттестации выпускников</a:t>
            </a:r>
          </a:p>
          <a:p>
            <a:pPr marL="45720" indent="0">
              <a:buNone/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 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18 по 23 мая 2020 г.  на кафедрах факультетов в присутствии начальника отдела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подготовки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научно-педагогических кадров и заместителей деканов по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научно-инновационной работе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международным связям будет проводиться ежегодная аттестация аспирантов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выпускных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курсов (выпуск 2020 г.) за весь период обучения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" indent="0"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прохождения аттестации аспирантам необходимо представить на расширенное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заседание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кафедры следующие документы: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заполненный индивидуальный план;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отчет по НИР за 3 или 4 (последний) год обучения,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окончательный вариант научно-квалификационной работы (диссертации) с проверкой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объем заимствований (АНТИПЛАГИАТ);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 две рецензии (внешних или внутренних рецензентов) на научно-квалификационную 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работу  (диссертацию).  В  качестве  рецензента  желательно  привлекать  членов 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диссертационного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совета, докторов или кандидатов наук по соответствующей научной специальности;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 отзыв научного руководителя о результатах освоения программы аспирантуры и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готовности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к государственной итоговой аттестации;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 окончательный вариант научного доклада с проверкой на объем заимствований (АН-ТИПЛАГИАТ) по результатам научно-квалификационной работы (диссертации);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 две рецензии (внешних или внутренних рецензентов) на научный доклад. В качестве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рецензента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желательно привлекать членов диссертационного совета, докторов или кандидатов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наук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 соответствующей научной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специальности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 отзыв научного руководителя о работе аспиранта и присвоении квалификации «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Исследователь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. Преподаватель-исследователь».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2.  Требования к научно-квалификационной работе определяются требованиями,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установленными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пунктами 9 и 10 Положения о присуждении ученых степеней, утвержденному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от 24 сентября 2013 г. № 842 и ГОСТом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Р7.0.11-2011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В рамках расширенного заседания кафедры  заслушивают  аспирантов по результатам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подготовки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научно-квалификационной работы.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 расширенное заседание кафедры необходимо пригласить членов диссертационных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советов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рецензентов научно-квалификационных работ аспирантов.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 итогам заслушивания кафедра готовит проект заключения о готовности диссертации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защите в соответствии с пунктом 16 Положения о присуждении ученых степеней,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утвержденного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Российской Федерации от 24 сентября 2013 г. № 842.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3.  По итогам ежегодной аттестации до 31 мая 2020 г. представить в отдел подготовки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научно-педагогических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кадров следующие документы: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проект заключения;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выписку из протокола расширенного заседания кафедры о результатах аттестации;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ведомость по результатам ежегодной аттестации;</a:t>
            </a:r>
          </a:p>
          <a:p>
            <a:pPr marL="45720" indent="0"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  окончательный вариант научно-квалификационной работы (диссертации) с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сопутствующей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документацией (две рецензии на НКР, отзыв научного руководителя о результатах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освоения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программы аспирантуры и готовности к государственной итоговой аттестации, проверка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объем заимствований (АНТИПЛАГИАТ).</a:t>
            </a:r>
          </a:p>
          <a:p>
            <a:pPr marL="45720" indent="0"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4.    Результаты ежегодной аттестации являются основанием для подготовки приказа о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допуске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 государственной итоговой аттестации (государственный экзамен и научный доклад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об 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основных результатах подготовленной научно-квалификационной работы). К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итоговой аттестации допускается обучающийся, не имеющий академической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задолженности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в полном объеме выполнивший учебный план или индивидуальный учебный план по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соответствующей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программе высшего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7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9934"/>
            <a:ext cx="91440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защищенных диссертаций на соискание ученой степени кандидата наук в 2017-2019 г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78604408"/>
              </p:ext>
            </p:extLst>
          </p:nvPr>
        </p:nvGraphicFramePr>
        <p:xfrm>
          <a:off x="395533" y="737816"/>
          <a:ext cx="8352930" cy="4975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3244">
                  <a:extLst>
                    <a:ext uri="{9D8B030D-6E8A-4147-A177-3AD203B41FA5}">
                      <a16:colId xmlns:a16="http://schemas.microsoft.com/office/drawing/2014/main" val="3631327934"/>
                    </a:ext>
                  </a:extLst>
                </a:gridCol>
                <a:gridCol w="813281">
                  <a:extLst>
                    <a:ext uri="{9D8B030D-6E8A-4147-A177-3AD203B41FA5}">
                      <a16:colId xmlns:a16="http://schemas.microsoft.com/office/drawing/2014/main" val="1261945490"/>
                    </a:ext>
                  </a:extLst>
                </a:gridCol>
                <a:gridCol w="813281">
                  <a:extLst>
                    <a:ext uri="{9D8B030D-6E8A-4147-A177-3AD203B41FA5}">
                      <a16:colId xmlns:a16="http://schemas.microsoft.com/office/drawing/2014/main" val="2472094424"/>
                    </a:ext>
                  </a:extLst>
                </a:gridCol>
                <a:gridCol w="813281">
                  <a:extLst>
                    <a:ext uri="{9D8B030D-6E8A-4147-A177-3AD203B41FA5}">
                      <a16:colId xmlns:a16="http://schemas.microsoft.com/office/drawing/2014/main" val="3073368954"/>
                    </a:ext>
                  </a:extLst>
                </a:gridCol>
                <a:gridCol w="813281">
                  <a:extLst>
                    <a:ext uri="{9D8B030D-6E8A-4147-A177-3AD203B41FA5}">
                      <a16:colId xmlns:a16="http://schemas.microsoft.com/office/drawing/2014/main" val="2839055231"/>
                    </a:ext>
                  </a:extLst>
                </a:gridCol>
                <a:gridCol w="813281">
                  <a:extLst>
                    <a:ext uri="{9D8B030D-6E8A-4147-A177-3AD203B41FA5}">
                      <a16:colId xmlns:a16="http://schemas.microsoft.com/office/drawing/2014/main" val="1479587282"/>
                    </a:ext>
                  </a:extLst>
                </a:gridCol>
                <a:gridCol w="813281">
                  <a:extLst>
                    <a:ext uri="{9D8B030D-6E8A-4147-A177-3AD203B41FA5}">
                      <a16:colId xmlns:a16="http://schemas.microsoft.com/office/drawing/2014/main" val="1944746474"/>
                    </a:ext>
                  </a:extLst>
                </a:gridCol>
              </a:tblGrid>
              <a:tr h="4835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подготовки (специальность)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год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год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791527"/>
                  </a:ext>
                </a:extLst>
              </a:tr>
              <a:tr h="483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выпуск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защита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выпуск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защита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выпуск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защита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0735263"/>
                  </a:ext>
                </a:extLst>
              </a:tr>
              <a:tr h="4835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05.06.01 Науки о Земле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0264142"/>
                  </a:ext>
                </a:extLst>
              </a:tr>
              <a:tr h="48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06.06.01 Биологические науки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9426885"/>
                  </a:ext>
                </a:extLst>
              </a:tr>
              <a:tr h="396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19.06.01 Промышленная экология и биотехнологии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289306"/>
                  </a:ext>
                </a:extLst>
              </a:tr>
              <a:tr h="48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35.06.01 Сельское хозяйство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0912407"/>
                  </a:ext>
                </a:extLst>
              </a:tr>
              <a:tr h="48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35.06.02 Лесное хозяйство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4617605"/>
                  </a:ext>
                </a:extLst>
              </a:tr>
              <a:tr h="710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35.06.04 Технологии, средства механизации и энергетическое оборудование в сельском, лесном и рыбном хозяйстве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7566531"/>
                  </a:ext>
                </a:extLst>
              </a:tr>
              <a:tr h="48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36.06.01 Ветеринария и зоотехния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937003"/>
                  </a:ext>
                </a:extLst>
              </a:tr>
              <a:tr h="48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38.06.01 Экономика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65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63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6237312"/>
            <a:ext cx="6512511" cy="3529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352928" cy="5073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Государственная итоговая аттестация проводится в соответствии с положением «О порядке проведения государственной итоговой аттестации по образовательным программам высшего образования – программам  подготовки научно-педагогических кадров в аспирантуре в ФГБОУ ВО Саратовский ГАУ на 2020 год»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государственной итоговой аттестации допускается обучающийся,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не имеющий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академической задолженности и в полном объеме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выполнивший учебный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план или индивидуальный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учебный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план 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соответствующей образовательной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программе высшего образования.</a:t>
            </a:r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8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9548898"/>
              </p:ext>
            </p:extLst>
          </p:nvPr>
        </p:nvGraphicFramePr>
        <p:xfrm>
          <a:off x="539552" y="692697"/>
          <a:ext cx="7921178" cy="6153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работы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Кандидатские экзамены: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История и философия науки;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Иностранный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Специальная дисциплина (дисциплина профиля)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 февраля 2020 г.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Экзаменационная ведомость, протокол канд. экзамена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Отчет по педагогической практике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Отчет по научно-исследовательской практике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 2020 г.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График, индивидуальное задание, дневник, отчет; ведомость;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График, индивидуальное задание, дневник, отчет; ведомость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Отчеты по научно-исследовательской работе (2, 4, 6 семестр)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сентября 2019 г.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Ведомости аттестации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1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Итоговая аттестация за весь период обучения – расширенное заседание кафедры с рассмотрением научно-квалификационной работы (диссертации):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заполненный индивидуальный план;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заполненное электронное портфолио;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отчет по НИР за 6 или 8 семестр;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окончательный вариант НКР (диссертации);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научный доклад по основным результатам научно-квалификационной работы (диссертации);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проверка на объем заимствований (АНТИПЛАГИАТ) на НКР и научный доклад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 рецензии на НКР и 2 рецензии на научный доклад;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не менее 3 публикаций, в т.ч. 1 в журнале, рекомендованном ВАК;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не менее 3 конференций.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 2020 г.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Ведомость аттестации.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НКР (диссертация).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заключения кафедры о диссертации.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 о допуске к ГИА.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Государственный экзамен (проверка сформированности педагогических компетенций)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 2020 г.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Протокол ГЭК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Защита научного доклада по основным результатам научно-квалификационной работы (диссертации)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2020 г.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Протокол ГЭК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Вручение диплома об окончании аспирантуры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2020 г.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заявлению, выдача заключения организации на диссертацию.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2020 г.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Заключение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4110" marR="2411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7544" y="294711"/>
            <a:ext cx="799288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Выполнение индивидуального плана работы аспиранта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136904" cy="3474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Государственная итоговая аттестация обучающихся проводится </a:t>
            </a:r>
            <a:r>
              <a:rPr lang="ru-RU" dirty="0" smtClean="0"/>
              <a:t>в форме:</a:t>
            </a:r>
            <a:endParaRPr lang="ru-RU" dirty="0"/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государственного экзамена</a:t>
            </a:r>
            <a:r>
              <a:rPr lang="ru-RU" dirty="0"/>
              <a:t>;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научного доклада об основных результатах подготовленной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научно-квалификационной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работы (диссертации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dirty="0" smtClean="0"/>
              <a:t>Государственные аттестационные испытания проводятся устно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3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424936" cy="3474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Государственный экзамен проводится по нескольким дисциплинам</a:t>
            </a:r>
            <a:r>
              <a:rPr lang="ru-RU" dirty="0" smtClean="0"/>
              <a:t>, результаты </a:t>
            </a:r>
            <a:r>
              <a:rPr lang="ru-RU" dirty="0"/>
              <a:t>освоения которых имеют определяющее значение </a:t>
            </a:r>
            <a:r>
              <a:rPr lang="ru-RU" dirty="0" smtClean="0"/>
              <a:t>для профессиональной </a:t>
            </a:r>
            <a:r>
              <a:rPr lang="ru-RU" dirty="0"/>
              <a:t>деятельности выпускников, а именно по дисциплинам</a:t>
            </a:r>
            <a:r>
              <a:rPr lang="ru-RU" dirty="0" smtClean="0"/>
              <a:t>, формирующим </a:t>
            </a:r>
            <a:r>
              <a:rPr lang="ru-RU" dirty="0"/>
              <a:t>знания, умения и навыки педагогической деятельности, а </a:t>
            </a:r>
            <a:r>
              <a:rPr lang="ru-RU" dirty="0" smtClean="0"/>
              <a:t>также научно-исследовательской работы по области соответствующей направленности </a:t>
            </a:r>
            <a:r>
              <a:rPr lang="ru-RU" dirty="0"/>
              <a:t>(профилю) подготовки аспиранта.</a:t>
            </a:r>
          </a:p>
        </p:txBody>
      </p:sp>
    </p:spTree>
    <p:extLst>
      <p:ext uri="{BB962C8B-B14F-4D97-AF65-F5344CB8AC3E}">
        <p14:creationId xmlns:p14="http://schemas.microsoft.com/office/powerpoint/2010/main" val="11690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568952" cy="4754353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Вопросы к Государственному </a:t>
            </a:r>
            <a:r>
              <a:rPr lang="ru-RU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экзамен</a:t>
            </a:r>
            <a:r>
              <a:rPr lang="ru-RU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Теоретические вопросы: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Система профессионального образования в России и характеристика ее элементов. Принципы, задачи профессионального образования.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Понятия «форма обучения» и «форма организации обучения», их характеристика. Цель, типы, структура учебного занятия: лекция, семинарское и практическое занятие, лабораторная работа.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Понятие о методах профессионального образования и их классификация. Вербальные, наглядные, «активные» методы в теоретическом обучении.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Цель, типы, структура, средства, функции практического и  производственного обучения.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Основные документы планирования образования в учебных заведениях и их характеристика. Задачи и содержание методической работы преподавателя. 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Понятие «технология» в образовании, сущность и понимание термина в современной науке. Соотношение понятий «педагогические», «образовательные», «обучающие» и «воспитательные» технологии. </a:t>
            </a:r>
            <a:r>
              <a:rPr lang="ru-RU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Технологизация</a:t>
            </a: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процесса предметного обучения, ее связь с методикой преподавания.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Инновационные педагогические технологии. Типы инноваций и их характеристика. Социально-психологические факторы успешности инноваций. Отношение педагогических работников к нововведениям: барьеры инноваций. Отличительные признаки инновационного обучения по сравнению с традиционным. 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Психологические основы формирования знаний, умений, навыков, готовности к труду у учащихся. Психологические особенности основных видов деятельности студентов.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 Качества современного преподавателя и готовность к педагогической деятельности. Профессиональная компетентность преподавателя высшей школы. Психологические предпосылки повышения эффективности деятельности преподавателя вуза. Профессионально-педагогическая культура преподавателя вуза.</a:t>
            </a:r>
            <a:b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10. Воспитание в педагогическом процессе. Типы, принципы, методы и формы воспитания. Направления и концепции</a:t>
            </a:r>
            <a:r>
              <a:rPr lang="ru-RU" sz="1400" dirty="0">
                <a:effectLst/>
              </a:rPr>
              <a:t> </a:t>
            </a: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воспитательной работы в  вузе.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051720" y="5877272"/>
            <a:ext cx="5970494" cy="83546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5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835696" y="558924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208912" cy="5760640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Практические задания: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1.Представить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занятия теоретического обучения (лекция с элементами дискуссии) соответствующего тематике научных исследований аспиранта с использованием различных инновационных педагогических технологий.</a:t>
            </a: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2.Представить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занятия теоретического обучения (бинарная лекция) соответствующего тематике научных исследований аспиранта с использованием элементов различных инновационных педагогических технологий.</a:t>
            </a: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3.Представить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занятия теоретического обучения (лекция пресс-конференция) соответствующего тематике научных исследований аспиранта с использованием различных инновационных педагогических технологий.</a:t>
            </a: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4.Представить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занятия практического обучения (семинар/практическое занятие) соответствующего тематике научных исследований аспиранта с использованием элементов различных инновационных педагогических технологий.</a:t>
            </a: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5.Представить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занятия практического обучения (лабораторная работа) соответствующего тематике научных исследований аспиранта с использованием элементов различных инновационных педагогических технологий.</a:t>
            </a: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6.Представить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заседания научного студенческого кружка соответствующего тематике научных исследований аспиранта с использованием элементов различных инновационных педагогических технологий.</a:t>
            </a:r>
          </a:p>
          <a:p>
            <a:pPr marL="45720" lvl="0" indent="0">
              <a:buNone/>
            </a:pP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7.Представить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методическую разработку комплекта оценочных средств (7–10 тестовых заданий различных типов) соответствующего тематике научных исследований аспиранта с использованием элементов различных инновационных педагогических технологий.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5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0"/>
            <a:ext cx="8928991" cy="671161"/>
          </a:xfrm>
        </p:spPr>
        <p:txBody>
          <a:bodyPr/>
          <a:lstStyle/>
          <a:p>
            <a:pPr marL="0" lvl="0" indent="0" algn="ctr" fontAlgn="base">
              <a:spcAft>
                <a:spcPct val="0"/>
              </a:spcAft>
              <a:buNone/>
            </a:pPr>
            <a:r>
              <a:rPr lang="ru-RU" altLang="ru-RU" sz="12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МЕТОДИЧЕСКАЯ РАЗРАБОТКА </a:t>
            </a:r>
            <a:r>
              <a:rPr lang="ru-RU" altLang="ru-RU" sz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ЗАНЯТИЯ ТЕОРЕТИЧЕСКОГО </a:t>
            </a:r>
            <a:r>
              <a:rPr lang="ru-RU" altLang="ru-RU" sz="12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ОБУЧЕНИЯ (ЛЕКЦИЯ), </a:t>
            </a:r>
            <a:r>
              <a:rPr lang="ru-RU" altLang="ru-RU" sz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СООТВЕТСТВУЮЩЕГО </a:t>
            </a:r>
            <a:r>
              <a:rPr lang="ru-RU" altLang="ru-RU" sz="12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ТЕМАТИКЕ НАУЧНЫХ ИССЛЕДОВАНИЙ АСПИРАНТА, </a:t>
            </a:r>
            <a:r>
              <a:rPr lang="ru-RU" altLang="ru-RU" sz="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altLang="ru-RU" sz="12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</a:t>
            </a:r>
            <a:r>
              <a:rPr lang="ru-RU" altLang="ru-RU" sz="10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ИСПОЛЬЗОВАНИЕМ РАЗЛИЧНЫХ ИННОВАЦИОННЫХ </a:t>
            </a:r>
            <a:r>
              <a:rPr lang="ru-RU" altLang="ru-RU" sz="10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ПЕДАГОГИЧЕСКИХ </a:t>
            </a:r>
            <a:r>
              <a:rPr lang="ru-RU" altLang="ru-RU" sz="100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ТЕХНОЛОГИЙ</a:t>
            </a:r>
            <a:r>
              <a:rPr lang="ru-RU" altLang="ru-RU" sz="1000" b="0" dirty="0">
                <a:solidFill>
                  <a:schemeClr val="tx1"/>
                </a:solidFill>
                <a:effectLst/>
              </a:rPr>
              <a:t/>
            </a:r>
            <a:br>
              <a:rPr lang="ru-RU" altLang="ru-RU" sz="1000" b="0" dirty="0">
                <a:solidFill>
                  <a:schemeClr val="tx1"/>
                </a:solidFill>
                <a:effectLst/>
              </a:rPr>
            </a:br>
            <a:endParaRPr lang="ru-RU" sz="1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26847897"/>
              </p:ext>
            </p:extLst>
          </p:nvPr>
        </p:nvGraphicFramePr>
        <p:xfrm>
          <a:off x="5004048" y="759193"/>
          <a:ext cx="3960441" cy="58261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2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5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(мин.)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 «….»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указания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4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мин.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Организационная часть: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Приветствие.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 посещения занятий.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Проверка готовности учащихся к занятию.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Объявление темы и целей занятия.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Отмечается в журнале посещаемость студентов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Запись на доске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99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мин.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Основная часть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…………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……………………..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…………………...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Вопросы аудитории: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 вы думаете…?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итоге анализа мы можем сказать, что….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Ознакомившись с мнением ученых по этому вопросу, прошу высказать личное мнение о….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Дается под запись.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Слайды выводятся проектором.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Представляются теоретические материалы с элементами риторических вопросов, вопросов с незаконченной фразой для активизации работы аудитории. Приводятся отдельные примеры в виде ситуаций или кратко сформулированных проблем и предлагается студентам коротко обсудить их, далее проводится  краткий анализ.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8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мин.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Вывод по лекции:………..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Ответы на вопросы студентов.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Выставление оценок за участие в дискуссии.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Домашнее задание:…………………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форме диалога, вопроса-ответа с аудиторией.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Выставляется в журнал.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1477" marR="3147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748105"/>
            <a:ext cx="4536503" cy="59708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15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Методическая разработка занятия теоретического обучения (лекция) по предмету «……..» на тему «………………….».</a:t>
            </a: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Специальность: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00.00.00 ………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Дисциплина: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ОП.00 ……..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Тема занятия: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………………………………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Форма занятия: 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лекция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Основной дидактический метод: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zh-CN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лекция с элементами дискуссии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Учебные вопросы </a:t>
            </a: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(план лекции)</a:t>
            </a: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: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1. 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2. 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3. 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Цели занятия: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Развивающая –  </a:t>
            </a: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развивать……….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Воспитательная – </a:t>
            </a: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формировать стремление к ….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Обучающая – </a:t>
            </a: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научить студентов принципам ….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Формируемые компетенции: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Студент должен знать: </a:t>
            </a: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что такое …………………..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Студент должен уметь: 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анализировать …………….., 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проводить … ……………, 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применять ………. в дальнейшей профессиональной деятельности.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Материальное обеспечение занятия: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Ноутбук, проектор и экран.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Литература: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1.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2.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3.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4.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Расчет времени: всего – … мин.: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1. Организационная часть – … мин.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2. Основная часть –…. мин.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3. Заключение – ….. мин.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Ход занятия</a:t>
            </a:r>
            <a:endParaRPr kumimoji="0" lang="ru-RU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198</TotalTime>
  <Words>2595</Words>
  <Application>Microsoft Office PowerPoint</Application>
  <PresentationFormat>Экран (4:3)</PresentationFormat>
  <Paragraphs>540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SimSun</vt:lpstr>
      <vt:lpstr>Arial</vt:lpstr>
      <vt:lpstr>Calibri</vt:lpstr>
      <vt:lpstr>方正姚体</vt:lpstr>
      <vt:lpstr>Georgia</vt:lpstr>
      <vt:lpstr>Symbol</vt:lpstr>
      <vt:lpstr>Times New Roman</vt:lpstr>
      <vt:lpstr>Trebuchet MS</vt:lpstr>
      <vt:lpstr>Wingdings</vt:lpstr>
      <vt:lpstr>Воздушный поток</vt:lpstr>
      <vt:lpstr>Подготовка и проведение  государственной итоговой аттестации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к Государственному экзамен Теоретические вопросы: 1. Система профессионального образования в России и характеристика ее элементов. Принципы, задачи профессионального образования. 2. Понятия «форма обучения» и «форма организации обучения», их характеристика. Цель, типы, структура учебного занятия: лекция, семинарское и практическое занятие, лабораторная работа. 3. Понятие о методах профессионального образования и их классификация. Вербальные, наглядные, «активные» методы в теоретическом обучении. 4. Цель, типы, структура, средства, функции практического и  производственного обучения. 5. Основные документы планирования образования в учебных заведениях и их характеристика. Задачи и содержание методической работы преподавателя.  6. Понятие «технология» в образовании, сущность и понимание термина в современной науке. Соотношение понятий «педагогические», «образовательные», «обучающие» и «воспитательные» технологии. Технологизация процесса предметного обучения, ее связь с методикой преподавания. 7. Инновационные педагогические технологии. Типы инноваций и их характеристика. Социально-психологические факторы успешности инноваций. Отношение педагогических работников к нововведениям: барьеры инноваций. Отличительные признаки инновационного обучения по сравнению с традиционным.  8. Психологические основы формирования знаний, умений, навыков, готовности к труду у учащихся. Психологические особенности основных видов деятельности студентов. 9. Качества современного преподавателя и готовность к педагогической деятельности. Профессиональная компетентность преподавателя высшей школы. Психологические предпосылки повышения эффективности деятельности преподавателя вуза. Профессионально-педагогическая культура преподавателя вуза. 10. Воспитание в педагогическом процессе. Типы, принципы, методы и формы воспитания. Направления и концепции воспитательной работы в  вузе.</vt:lpstr>
      <vt:lpstr>Презентация PowerPoint</vt:lpstr>
      <vt:lpstr>МЕТОДИЧЕСКАЯ РАЗРАБОТКА ЗАНЯТИЯ ТЕОРЕТИЧЕСКОГО ОБУЧЕНИЯ (ЛЕКЦИЯ),  СООТВЕТСТВУЮЩЕГО ТЕМАТИКЕ НАУЧНЫХ ИССЛЕДОВАНИЙ АСПИРАНТА,  С ИСПОЛЬЗОВАНИЕМ РАЗЛИЧНЫХ ИННОВАЦИОННЫХ ПЕДАГОГИЧЕСКИХ ТЕХНОЛОГИЙ </vt:lpstr>
      <vt:lpstr>МЕТОДИЧЕСКАЯ РАЗРАБОТКА ЗАНЯТИЯ ПРАКТИЧЕСКОГО ОБУЧЕНИЯ (СЕМИНАР/ПРАКТИЧЕСКОЕ ЗАНЯТИЕ), СООТВЕТСТВУЮЩЕГО ТЕМАТИКЕ НАУЧНЫХ ИССЛЕДОВАНИЙ АСПИРАНТА,  С ИСПОЛЬЗОВАНИЕМ ЭЛЕМЕНТОВ РАЗЛИЧНЫХ ИННОВАЦИОННЫХ ПЕДАГОГИЧЕСКИХ  ТЕХНОЛОГИЙ Ход занятия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и проведение  Государственной итоговой аттестации</dc:title>
  <dc:creator>User</dc:creator>
  <cp:lastModifiedBy>Пользователь Windows</cp:lastModifiedBy>
  <cp:revision>18</cp:revision>
  <dcterms:created xsi:type="dcterms:W3CDTF">2020-04-12T12:22:53Z</dcterms:created>
  <dcterms:modified xsi:type="dcterms:W3CDTF">2020-04-13T13:09:18Z</dcterms:modified>
</cp:coreProperties>
</file>