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0" r:id="rId1"/>
  </p:sldMasterIdLst>
  <p:notesMasterIdLst>
    <p:notesMasterId r:id="rId19"/>
  </p:notesMasterIdLst>
  <p:handoutMasterIdLst>
    <p:handoutMasterId r:id="rId20"/>
  </p:handoutMasterIdLst>
  <p:sldIdLst>
    <p:sldId id="266" r:id="rId2"/>
    <p:sldId id="291" r:id="rId3"/>
    <p:sldId id="315" r:id="rId4"/>
    <p:sldId id="293" r:id="rId5"/>
    <p:sldId id="301" r:id="rId6"/>
    <p:sldId id="311" r:id="rId7"/>
    <p:sldId id="302" r:id="rId8"/>
    <p:sldId id="306" r:id="rId9"/>
    <p:sldId id="307" r:id="rId10"/>
    <p:sldId id="313" r:id="rId11"/>
    <p:sldId id="314" r:id="rId12"/>
    <p:sldId id="285" r:id="rId13"/>
    <p:sldId id="298" r:id="rId14"/>
    <p:sldId id="310" r:id="rId15"/>
    <p:sldId id="309" r:id="rId16"/>
    <p:sldId id="316" r:id="rId17"/>
    <p:sldId id="297" r:id="rId18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17">
          <p15:clr>
            <a:srgbClr val="A4A3A4"/>
          </p15:clr>
        </p15:guide>
        <p15:guide id="2" pos="66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006C31"/>
    <a:srgbClr val="EB6E19"/>
    <a:srgbClr val="800000"/>
    <a:srgbClr val="F6F8EE"/>
    <a:srgbClr val="0000CC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11" autoAdjust="0"/>
    <p:restoredTop sz="93611" autoAdjust="0"/>
  </p:normalViewPr>
  <p:slideViewPr>
    <p:cSldViewPr snapToGrid="0">
      <p:cViewPr>
        <p:scale>
          <a:sx n="93" d="100"/>
          <a:sy n="93" d="100"/>
        </p:scale>
        <p:origin x="78" y="66"/>
      </p:cViewPr>
      <p:guideLst>
        <p:guide orient="horz" pos="1117"/>
        <p:guide pos="66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28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tWoman\Desktop\&#1076;&#1086;&#1082;&#1083;&#1072;&#1076;&#1099;\30.05.2019%20&#1052;&#1077;&#1078;&#1076;&#1091;&#1085;&#1072;&#1088;&#1086;&#1076;&#1085;&#1086;&#1077;%20&#1089;&#1086;&#1090;&#1088;&#1091;&#1076;&#1085;&#1080;&#1095;&#1077;&#1089;&#1090;&#1074;&#1086;_&#1057;&#1074;&#1086;&#107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tWoman\Documents\&#1060;&#1086;&#1088;&#1091;&#1084;%20&#1074;%20&#1041;&#1077;&#1083;&#1075;&#1086;&#1088;&#1086;&#1076;&#1077;%2027%20&#1085;&#1086;&#1103;&#1073;&#1088;&#1103;%202018\&#1052;&#1077;&#1078;&#1076;&#1091;&#1085;&#1072;&#1088;&#1086;&#1076;&#1085;&#1086;&#1077;%20&#1089;&#1086;&#1090;&#1088;&#1091;&#1076;&#1085;&#1080;&#1095;&#1077;&#1089;&#1090;&#1074;&#1086;%20-%20&#1089;&#1074;&#1086;&#1076;%20%202%20&#1088;&#1072;&#1079;%2007.06.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tWoman\Desktop\&#1076;&#1086;&#1082;&#1083;&#1072;&#1076;&#1099;\30.05.2019%20&#1052;&#1077;&#1078;&#1076;&#1091;&#1085;&#1072;&#1088;&#1086;&#1076;&#1085;&#1086;&#1077;%20&#1089;&#1086;&#1090;&#1088;&#1091;&#1076;&#1085;&#1080;&#1095;&#1077;&#1089;&#1090;&#1074;&#1086;_&#1057;&#1074;&#1086;&#107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tWoman\Desktop\&#1076;&#1086;&#1082;&#1083;&#1072;&#1076;&#1099;\30.05.2019%20&#1052;&#1077;&#1078;&#1076;&#1091;&#1085;&#1072;&#1088;&#1086;&#1076;&#1085;&#1086;&#1077;%20&#1089;&#1086;&#1090;&#1088;&#1091;&#1076;&#1085;&#1080;&#1095;&#1077;&#1089;&#1090;&#1074;&#1086;_&#1057;&#1074;&#1086;&#107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tWoman\Desktop\&#1076;&#1086;&#1082;&#1083;&#1072;&#1076;&#1099;\30.05.2019%20&#1052;&#1077;&#1078;&#1076;&#1091;&#1085;&#1072;&#1088;&#1086;&#1076;&#1085;&#1086;&#1077;%20&#1089;&#1086;&#1090;&#1088;&#1091;&#1076;&#1085;&#1080;&#1095;&#1077;&#1089;&#1090;&#1074;&#1086;_&#1057;&#1074;&#1086;&#107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 dirty="0"/>
              <a:t>Количество иностранных обучающихся</a:t>
            </a:r>
            <a:r>
              <a:rPr lang="ru-RU" baseline="0" dirty="0"/>
              <a:t> </a:t>
            </a:r>
            <a:br>
              <a:rPr lang="ru-RU" baseline="0" dirty="0"/>
            </a:br>
            <a:r>
              <a:rPr lang="ru-RU" baseline="0" dirty="0"/>
              <a:t>(Всего 15389 человек</a:t>
            </a:r>
            <a:r>
              <a:rPr lang="ru-RU" baseline="0" dirty="0" smtClean="0"/>
              <a:t>) 2019 год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СВОД!$C$353:$C$356</c:f>
              <c:strCache>
                <c:ptCount val="4"/>
                <c:pt idx="0">
                  <c:v>Количество обучающихся по государственной линии</c:v>
                </c:pt>
                <c:pt idx="1">
                  <c:v>Количество обучающихся в рамках международных соглашений</c:v>
                </c:pt>
                <c:pt idx="2">
                  <c:v>Количество обучающихся на внебюджетной основе</c:v>
                </c:pt>
                <c:pt idx="3">
                  <c:v>Количество обучающихся на правах соотечест-венников</c:v>
                </c:pt>
              </c:strCache>
            </c:strRef>
          </c:cat>
          <c:val>
            <c:numRef>
              <c:f>СВОД!$D$353:$D$356</c:f>
              <c:numCache>
                <c:formatCode>General</c:formatCode>
                <c:ptCount val="4"/>
                <c:pt idx="0">
                  <c:v>1848</c:v>
                </c:pt>
                <c:pt idx="1">
                  <c:v>3516</c:v>
                </c:pt>
                <c:pt idx="2">
                  <c:v>7604</c:v>
                </c:pt>
                <c:pt idx="3">
                  <c:v>2421</c:v>
                </c:pt>
              </c:numCache>
            </c:numRef>
          </c:val>
        </c:ser>
        <c:shape val="box"/>
        <c:axId val="75761920"/>
        <c:axId val="75788288"/>
        <c:axId val="0"/>
      </c:bar3DChart>
      <c:catAx>
        <c:axId val="75761920"/>
        <c:scaling>
          <c:orientation val="minMax"/>
        </c:scaling>
        <c:axPos val="b"/>
        <c:majorTickMark val="none"/>
        <c:tickLblPos val="nextTo"/>
        <c:crossAx val="75788288"/>
        <c:crosses val="autoZero"/>
        <c:auto val="1"/>
        <c:lblAlgn val="ctr"/>
        <c:lblOffset val="100"/>
      </c:catAx>
      <c:valAx>
        <c:axId val="757882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5761920"/>
        <c:crosses val="autoZero"/>
        <c:crossBetween val="between"/>
      </c:valAx>
      <c:dTable>
        <c:showHorzBorder val="1"/>
        <c:showVertBorder val="1"/>
        <c:showOutline val="1"/>
      </c:dTable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ru-RU">
                <a:solidFill>
                  <a:schemeClr val="bg1"/>
                </a:solidFill>
              </a:rPr>
              <a:t>Количество</a:t>
            </a:r>
            <a:r>
              <a:rPr lang="ru-RU" baseline="0">
                <a:solidFill>
                  <a:schemeClr val="bg1"/>
                </a:solidFill>
              </a:rPr>
              <a:t> иностранных обучающихся</a:t>
            </a:r>
            <a:endParaRPr lang="ru-RU">
              <a:solidFill>
                <a:schemeClr val="bg1"/>
              </a:solidFill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7271819661782817"/>
                  <c:y val="0.13194444444444481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0.16710571779793371"/>
                  <c:y val="0.18402777777777779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'Страна. Уровень образования'!$C$344:$F$344</c:f>
              <c:strCache>
                <c:ptCount val="4"/>
                <c:pt idx="0">
                  <c:v>Количество обучающихся по государственной линии</c:v>
                </c:pt>
                <c:pt idx="1">
                  <c:v>Количество обучающихся в рамках международных соглашений</c:v>
                </c:pt>
                <c:pt idx="2">
                  <c:v>Количество обучающихся на внебюджетной основе</c:v>
                </c:pt>
                <c:pt idx="3">
                  <c:v>Количество обучающихся на правах соотечест-венников</c:v>
                </c:pt>
              </c:strCache>
            </c:strRef>
          </c:cat>
          <c:val>
            <c:numRef>
              <c:f>'Страна. Уровень образования'!$C$345:$F$345</c:f>
              <c:numCache>
                <c:formatCode>General</c:formatCode>
                <c:ptCount val="4"/>
                <c:pt idx="0">
                  <c:v>2553</c:v>
                </c:pt>
                <c:pt idx="1">
                  <c:v>8076</c:v>
                </c:pt>
                <c:pt idx="2">
                  <c:v>13304</c:v>
                </c:pt>
                <c:pt idx="3">
                  <c:v>3060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обучающихся по уровням образования (2019 г.)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СВОД!$I$395</c:f>
              <c:strCache>
                <c:ptCount val="1"/>
                <c:pt idx="0">
                  <c:v>Всего обучающихся</c:v>
                </c:pt>
              </c:strCache>
            </c:strRef>
          </c:tx>
          <c:dLbls>
            <c:showVal val="1"/>
          </c:dLbls>
          <c:cat>
            <c:strRef>
              <c:f>СВОД!$H$396:$H$400</c:f>
              <c:strCache>
                <c:ptCount val="5"/>
                <c:pt idx="0">
                  <c:v>Бакалавриат</c:v>
                </c:pt>
                <c:pt idx="1">
                  <c:v>Магистратура</c:v>
                </c:pt>
                <c:pt idx="2">
                  <c:v>Специалитет</c:v>
                </c:pt>
                <c:pt idx="3">
                  <c:v>СПО</c:v>
                </c:pt>
                <c:pt idx="4">
                  <c:v>Подготовительный факультет</c:v>
                </c:pt>
              </c:strCache>
            </c:strRef>
          </c:cat>
          <c:val>
            <c:numRef>
              <c:f>СВОД!$I$396:$I$400</c:f>
              <c:numCache>
                <c:formatCode>General</c:formatCode>
                <c:ptCount val="5"/>
                <c:pt idx="0">
                  <c:v>10733</c:v>
                </c:pt>
                <c:pt idx="1">
                  <c:v>828</c:v>
                </c:pt>
                <c:pt idx="2">
                  <c:v>1627</c:v>
                </c:pt>
                <c:pt idx="3">
                  <c:v>407</c:v>
                </c:pt>
                <c:pt idx="4">
                  <c:v>1587</c:v>
                </c:pt>
              </c:numCache>
            </c:numRef>
          </c:val>
        </c:ser>
        <c:axId val="76271616"/>
        <c:axId val="76273152"/>
      </c:barChart>
      <c:catAx>
        <c:axId val="76271616"/>
        <c:scaling>
          <c:orientation val="minMax"/>
        </c:scaling>
        <c:axPos val="l"/>
        <c:tickLblPos val="nextTo"/>
        <c:crossAx val="76273152"/>
        <c:crosses val="autoZero"/>
        <c:auto val="1"/>
        <c:lblAlgn val="ctr"/>
        <c:lblOffset val="100"/>
      </c:catAx>
      <c:valAx>
        <c:axId val="76273152"/>
        <c:scaling>
          <c:orientation val="minMax"/>
        </c:scaling>
        <c:axPos val="b"/>
        <c:majorGridlines/>
        <c:numFmt formatCode="General" sourceLinked="1"/>
        <c:tickLblPos val="nextTo"/>
        <c:crossAx val="7627161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СВОД!$M$3</c:f>
              <c:strCache>
                <c:ptCount val="1"/>
                <c:pt idx="0">
                  <c:v>Количество обучающихся</c:v>
                </c:pt>
              </c:strCache>
            </c:strRef>
          </c:tx>
          <c:dLbls>
            <c:showVal val="1"/>
          </c:dLbls>
          <c:cat>
            <c:strRef>
              <c:f>СВОД!$L$4:$L$36</c:f>
              <c:strCache>
                <c:ptCount val="33"/>
                <c:pt idx="0">
                  <c:v>КАЗАХСТАН</c:v>
                </c:pt>
                <c:pt idx="1">
                  <c:v>ТАДЖИКИСТАН</c:v>
                </c:pt>
                <c:pt idx="2">
                  <c:v>ТУРКМЕНИЯ</c:v>
                </c:pt>
                <c:pt idx="3">
                  <c:v>УЗБЕКИСТАН</c:v>
                </c:pt>
                <c:pt idx="4">
                  <c:v>КИРГИЗИЯ</c:v>
                </c:pt>
                <c:pt idx="5">
                  <c:v>АЗЕРБАЙДЖАН</c:v>
                </c:pt>
                <c:pt idx="6">
                  <c:v>УКРАИНА</c:v>
                </c:pt>
                <c:pt idx="7">
                  <c:v>БЕЛАРУСЬ</c:v>
                </c:pt>
                <c:pt idx="8">
                  <c:v>МОЛДОВА, РЕСПУБЛИКА</c:v>
                </c:pt>
                <c:pt idx="9">
                  <c:v>КИТАЙ</c:v>
                </c:pt>
                <c:pt idx="10">
                  <c:v>ЕГИПЕТ</c:v>
                </c:pt>
                <c:pt idx="11">
                  <c:v>СИРИЙСКАЯ АРАБСКАЯ РЕСПУБЛИКА</c:v>
                </c:pt>
                <c:pt idx="12">
                  <c:v>ТАДЖИКИСТАН</c:v>
                </c:pt>
                <c:pt idx="13">
                  <c:v>МОНГОЛИЯ</c:v>
                </c:pt>
                <c:pt idx="14">
                  <c:v>АРМЕНИЯ</c:v>
                </c:pt>
                <c:pt idx="15">
                  <c:v>ИРАК</c:v>
                </c:pt>
                <c:pt idx="16">
                  <c:v>КАМЕРУН</c:v>
                </c:pt>
                <c:pt idx="17">
                  <c:v>ЮЖНАЯ ОСЕТИЯ</c:v>
                </c:pt>
                <c:pt idx="18">
                  <c:v>КОНГО, ДЕМОКРАТИЧЕСКАЯ РЕСПУБЛИКА</c:v>
                </c:pt>
                <c:pt idx="19">
                  <c:v>НИГЕРИЯ</c:v>
                </c:pt>
                <c:pt idx="20">
                  <c:v>МАРОККО</c:v>
                </c:pt>
                <c:pt idx="21">
                  <c:v>ЗАМБИЯ</c:v>
                </c:pt>
                <c:pt idx="22">
                  <c:v>ШРИ-ЛАНКА</c:v>
                </c:pt>
                <c:pt idx="23">
                  <c:v>ЮЖНАЯ АФРИКА</c:v>
                </c:pt>
                <c:pt idx="24">
                  <c:v>ВЬЕТНАМ</c:v>
                </c:pt>
                <c:pt idx="25">
                  <c:v>КОНГО</c:v>
                </c:pt>
                <c:pt idx="26">
                  <c:v>АБХАЗИЯ</c:v>
                </c:pt>
                <c:pt idx="27">
                  <c:v>АЛЖИР</c:v>
                </c:pt>
                <c:pt idx="28">
                  <c:v>ЙЕМЕН</c:v>
                </c:pt>
                <c:pt idx="29">
                  <c:v>АНГОЛА</c:v>
                </c:pt>
                <c:pt idx="30">
                  <c:v>АФГАНИСТАН</c:v>
                </c:pt>
                <c:pt idx="31">
                  <c:v>ЛИВАН</c:v>
                </c:pt>
                <c:pt idx="32">
                  <c:v>ИНДИЯ</c:v>
                </c:pt>
              </c:strCache>
            </c:strRef>
          </c:cat>
          <c:val>
            <c:numRef>
              <c:f>СВОД!$M$4:$M$36</c:f>
              <c:numCache>
                <c:formatCode>General</c:formatCode>
                <c:ptCount val="33"/>
                <c:pt idx="0">
                  <c:v>3505</c:v>
                </c:pt>
                <c:pt idx="1">
                  <c:v>2460</c:v>
                </c:pt>
                <c:pt idx="2">
                  <c:v>1842</c:v>
                </c:pt>
                <c:pt idx="3">
                  <c:v>1155</c:v>
                </c:pt>
                <c:pt idx="4">
                  <c:v>918</c:v>
                </c:pt>
                <c:pt idx="5">
                  <c:v>763</c:v>
                </c:pt>
                <c:pt idx="6">
                  <c:v>739</c:v>
                </c:pt>
                <c:pt idx="7">
                  <c:v>641</c:v>
                </c:pt>
                <c:pt idx="8">
                  <c:v>411</c:v>
                </c:pt>
                <c:pt idx="9">
                  <c:v>367</c:v>
                </c:pt>
                <c:pt idx="10">
                  <c:v>293</c:v>
                </c:pt>
                <c:pt idx="11">
                  <c:v>184</c:v>
                </c:pt>
                <c:pt idx="12">
                  <c:v>184</c:v>
                </c:pt>
                <c:pt idx="13">
                  <c:v>180</c:v>
                </c:pt>
                <c:pt idx="14">
                  <c:v>119</c:v>
                </c:pt>
                <c:pt idx="15">
                  <c:v>108</c:v>
                </c:pt>
                <c:pt idx="16">
                  <c:v>103</c:v>
                </c:pt>
                <c:pt idx="17">
                  <c:v>103</c:v>
                </c:pt>
                <c:pt idx="18">
                  <c:v>75</c:v>
                </c:pt>
                <c:pt idx="19">
                  <c:v>72</c:v>
                </c:pt>
                <c:pt idx="20">
                  <c:v>70</c:v>
                </c:pt>
                <c:pt idx="21">
                  <c:v>57</c:v>
                </c:pt>
                <c:pt idx="22">
                  <c:v>55</c:v>
                </c:pt>
                <c:pt idx="23">
                  <c:v>51</c:v>
                </c:pt>
                <c:pt idx="24">
                  <c:v>48</c:v>
                </c:pt>
                <c:pt idx="25">
                  <c:v>47</c:v>
                </c:pt>
                <c:pt idx="26">
                  <c:v>46</c:v>
                </c:pt>
                <c:pt idx="27">
                  <c:v>46</c:v>
                </c:pt>
                <c:pt idx="28">
                  <c:v>43</c:v>
                </c:pt>
                <c:pt idx="29">
                  <c:v>41</c:v>
                </c:pt>
                <c:pt idx="30">
                  <c:v>40</c:v>
                </c:pt>
                <c:pt idx="31">
                  <c:v>37</c:v>
                </c:pt>
                <c:pt idx="32">
                  <c:v>36</c:v>
                </c:pt>
              </c:numCache>
            </c:numRef>
          </c:val>
        </c:ser>
        <c:axId val="112666112"/>
        <c:axId val="113170688"/>
      </c:barChart>
      <c:catAx>
        <c:axId val="112666112"/>
        <c:scaling>
          <c:orientation val="minMax"/>
        </c:scaling>
        <c:axPos val="l"/>
        <c:tickLblPos val="nextTo"/>
        <c:crossAx val="113170688"/>
        <c:crosses val="autoZero"/>
        <c:auto val="1"/>
        <c:lblAlgn val="ctr"/>
        <c:lblOffset val="100"/>
      </c:catAx>
      <c:valAx>
        <c:axId val="113170688"/>
        <c:scaling>
          <c:orientation val="minMax"/>
        </c:scaling>
        <c:axPos val="b"/>
        <c:majorGridlines/>
        <c:numFmt formatCode="General" sourceLinked="1"/>
        <c:tickLblPos val="nextTo"/>
        <c:crossAx val="11266611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СВОД!$P$3</c:f>
              <c:strCache>
                <c:ptCount val="1"/>
                <c:pt idx="0">
                  <c:v>Количество обучающихся</c:v>
                </c:pt>
              </c:strCache>
            </c:strRef>
          </c:tx>
          <c:dLbls>
            <c:showVal val="1"/>
          </c:dLbls>
          <c:cat>
            <c:strRef>
              <c:f>СВОД!$O$4:$O$19</c:f>
              <c:strCache>
                <c:ptCount val="16"/>
                <c:pt idx="0">
                  <c:v>ГЕРМАНИЯ</c:v>
                </c:pt>
                <c:pt idx="1">
                  <c:v>БОЛГАРИЯ</c:v>
                </c:pt>
                <c:pt idx="2">
                  <c:v>КУБА</c:v>
                </c:pt>
                <c:pt idx="3">
                  <c:v>БРАЗИЛИЯ</c:v>
                </c:pt>
                <c:pt idx="4">
                  <c:v>СЕРБИЯ</c:v>
                </c:pt>
                <c:pt idx="5">
                  <c:v>ТУРЦИЯ</c:v>
                </c:pt>
                <c:pt idx="6">
                  <c:v>ФРАНЦИЯ</c:v>
                </c:pt>
                <c:pt idx="7">
                  <c:v>ЧЕРНОГОРИЯ</c:v>
                </c:pt>
                <c:pt idx="8">
                  <c:v>ГРЕЦИЯ</c:v>
                </c:pt>
                <c:pt idx="9">
                  <c:v>СОЕДИНЕННЫЕ ШТАТЫ</c:v>
                </c:pt>
                <c:pt idx="10">
                  <c:v>ФИНЛЯНДИЯ</c:v>
                </c:pt>
                <c:pt idx="11">
                  <c:v>ЯПОНИЯ</c:v>
                </c:pt>
                <c:pt idx="12">
                  <c:v>АВСТРАЛИЯ</c:v>
                </c:pt>
                <c:pt idx="13">
                  <c:v>ИТАЛИЯ</c:v>
                </c:pt>
                <c:pt idx="14">
                  <c:v>КАНАДА</c:v>
                </c:pt>
                <c:pt idx="15">
                  <c:v>МЕКСИКА</c:v>
                </c:pt>
              </c:strCache>
            </c:strRef>
          </c:cat>
          <c:val>
            <c:numRef>
              <c:f>СВОД!$P$4:$P$19</c:f>
              <c:numCache>
                <c:formatCode>General</c:formatCode>
                <c:ptCount val="16"/>
                <c:pt idx="0">
                  <c:v>8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</c:ser>
        <c:axId val="37606528"/>
        <c:axId val="37627776"/>
      </c:barChart>
      <c:catAx>
        <c:axId val="37606528"/>
        <c:scaling>
          <c:orientation val="minMax"/>
        </c:scaling>
        <c:axPos val="l"/>
        <c:tickLblPos val="nextTo"/>
        <c:crossAx val="37627776"/>
        <c:crosses val="autoZero"/>
        <c:auto val="1"/>
        <c:lblAlgn val="ctr"/>
        <c:lblOffset val="100"/>
      </c:catAx>
      <c:valAx>
        <c:axId val="37627776"/>
        <c:scaling>
          <c:orientation val="minMax"/>
        </c:scaling>
        <c:axPos val="b"/>
        <c:majorGridlines/>
        <c:numFmt formatCode="General" sourceLinked="1"/>
        <c:tickLblPos val="nextTo"/>
        <c:crossAx val="37606528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8007"/>
          </a:xfrm>
          <a:prstGeom prst="rect">
            <a:avLst/>
          </a:prstGeom>
        </p:spPr>
        <p:txBody>
          <a:bodyPr vert="horz" lIns="92889" tIns="46445" rIns="92889" bIns="4644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276" y="0"/>
            <a:ext cx="2944813" cy="498007"/>
          </a:xfrm>
          <a:prstGeom prst="rect">
            <a:avLst/>
          </a:prstGeom>
        </p:spPr>
        <p:txBody>
          <a:bodyPr vert="horz" lIns="92889" tIns="46445" rIns="92889" bIns="4644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B28A8B4-1F40-4D6B-85CE-73150BEE0F28}" type="datetimeFigureOut">
              <a:rPr lang="ru-RU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218"/>
            <a:ext cx="2944813" cy="498007"/>
          </a:xfrm>
          <a:prstGeom prst="rect">
            <a:avLst/>
          </a:prstGeom>
        </p:spPr>
        <p:txBody>
          <a:bodyPr vert="horz" lIns="92889" tIns="46445" rIns="92889" bIns="4644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276" y="9430218"/>
            <a:ext cx="2944813" cy="498007"/>
          </a:xfrm>
          <a:prstGeom prst="rect">
            <a:avLst/>
          </a:prstGeom>
        </p:spPr>
        <p:txBody>
          <a:bodyPr vert="horz" wrap="square" lIns="92889" tIns="46445" rIns="92889" bIns="464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182763-5078-49EB-8F2D-870D3C4201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59636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8007"/>
          </a:xfrm>
          <a:prstGeom prst="rect">
            <a:avLst/>
          </a:prstGeom>
        </p:spPr>
        <p:txBody>
          <a:bodyPr vert="horz" lIns="92889" tIns="46445" rIns="92889" bIns="4644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76" y="0"/>
            <a:ext cx="2944813" cy="498007"/>
          </a:xfrm>
          <a:prstGeom prst="rect">
            <a:avLst/>
          </a:prstGeom>
        </p:spPr>
        <p:txBody>
          <a:bodyPr vert="horz" lIns="92889" tIns="46445" rIns="92889" bIns="4644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94340C-62CD-4120-9954-EC62BE00BB8D}" type="datetimeFigureOut">
              <a:rPr lang="ru-RU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1425"/>
            <a:ext cx="5946775" cy="3344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9" tIns="46445" rIns="92889" bIns="4644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78956"/>
            <a:ext cx="5438775" cy="3909039"/>
          </a:xfrm>
          <a:prstGeom prst="rect">
            <a:avLst/>
          </a:prstGeom>
        </p:spPr>
        <p:txBody>
          <a:bodyPr vert="horz" lIns="92889" tIns="46445" rIns="92889" bIns="46445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218"/>
            <a:ext cx="2944813" cy="498007"/>
          </a:xfrm>
          <a:prstGeom prst="rect">
            <a:avLst/>
          </a:prstGeom>
        </p:spPr>
        <p:txBody>
          <a:bodyPr vert="horz" lIns="92889" tIns="46445" rIns="92889" bIns="4644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76" y="9430218"/>
            <a:ext cx="2944813" cy="498007"/>
          </a:xfrm>
          <a:prstGeom prst="rect">
            <a:avLst/>
          </a:prstGeom>
        </p:spPr>
        <p:txBody>
          <a:bodyPr vert="horz" wrap="square" lIns="92889" tIns="46445" rIns="92889" bIns="464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D57891D-1290-404E-8C7A-99B9FA2B1F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52564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80" indent="-28665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386" indent="-2293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214" indent="-2293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3449" indent="-229321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2092" indent="-229321" defTabSz="458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0735" indent="-229321" defTabSz="458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9378" indent="-229321" defTabSz="458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021" indent="-229321" defTabSz="4586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B5CD02-19BD-4842-9388-56B780C3B57B}" type="slidenum">
              <a:rPr lang="ru-RU" altLang="ru-RU" smtClean="0">
                <a:latin typeface="Calibri" panose="020F0502020204030204" pitchFamily="34" charset="0"/>
              </a:rPr>
              <a:pPr/>
              <a:t>1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5965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pPr>
              <a:defRPr/>
            </a:pPr>
            <a:fld id="{3D9D92AE-54C8-4A5E-8E71-CDB0ABC9E157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>
              <a:defRPr/>
            </a:pPr>
            <a:fld id="{F3E0E45D-0CE5-4B19-9276-26220A484C3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5901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73D21-0364-4465-9AD5-875E75D066F0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C422B-F490-4689-A2DE-B1EDC98ACA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8697959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73D21-0364-4465-9AD5-875E75D066F0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C422B-F490-4689-A2DE-B1EDC98ACA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61236652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73D21-0364-4465-9AD5-875E75D066F0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C422B-F490-4689-A2DE-B1EDC98ACA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53244718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73D21-0364-4465-9AD5-875E75D066F0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C422B-F490-4689-A2DE-B1EDC98ACA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6830498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73D21-0364-4465-9AD5-875E75D066F0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C422B-F490-4689-A2DE-B1EDC98ACA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14840785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373D21-0364-4465-9AD5-875E75D066F0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C422B-F490-4689-A2DE-B1EDC98ACA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90928027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FA60F-5DA0-4B94-A613-D324896B58AE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F67678-BF0F-4B47-A46F-EFDC77F264E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437061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421278-21A8-404F-B3E7-A9C4DE6B5677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18781-574D-4AB8-A00B-4E7D3FD41F3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39498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D567E4-2439-4B4D-9E0C-A44AA2A4D96F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6643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B56444-DBFB-4420-A069-2EC8B6A5F2E8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C1CDC-C003-41E0-A4C7-CD02BEBE15E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3484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6C635-6600-40A7-A3E1-DCE9E36925C8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03A1C-CA50-4073-844C-4831FB3F271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7966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319E30-A849-401A-BB97-051F4B291670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8DB4FD-5FFE-4203-AA8C-A03B54AFF52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78357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621C37-5F59-4A6D-8948-8E15EBA4698D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75CF8-06A8-4F71-A5BD-2A537EDC4EF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559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9181A-22A6-4FC1-930E-58836DF5F480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DAE9A-71BF-485E-9538-012D9B9B2EA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771186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0FC9CE-429A-4E4B-86BA-1233DB408F48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958F2-41E7-4AD4-B7FF-24B8F77471D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75186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A3B8ED-B452-46E7-9C2E-D761B9474483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9481F-C85B-431A-93D1-0E48D9F2BD6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60135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D373D21-0364-4465-9AD5-875E75D066F0}" type="datetime1">
              <a:rPr lang="ru-RU" smtClean="0"/>
              <a:pPr>
                <a:defRPr/>
              </a:pPr>
              <a:t>20.09.2019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6C422B-F490-4689-A2DE-B1EDC98ACA7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752821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91" r:id="rId1"/>
    <p:sldLayoutId id="2147484992" r:id="rId2"/>
    <p:sldLayoutId id="2147484993" r:id="rId3"/>
    <p:sldLayoutId id="2147484994" r:id="rId4"/>
    <p:sldLayoutId id="2147484995" r:id="rId5"/>
    <p:sldLayoutId id="2147484996" r:id="rId6"/>
    <p:sldLayoutId id="2147484997" r:id="rId7"/>
    <p:sldLayoutId id="2147484998" r:id="rId8"/>
    <p:sldLayoutId id="2147484999" r:id="rId9"/>
    <p:sldLayoutId id="2147485000" r:id="rId10"/>
    <p:sldLayoutId id="2147485001" r:id="rId11"/>
    <p:sldLayoutId id="2147485002" r:id="rId12"/>
    <p:sldLayoutId id="2147485003" r:id="rId13"/>
    <p:sldLayoutId id="2147485004" r:id="rId14"/>
    <p:sldLayoutId id="2147485005" r:id="rId15"/>
    <p:sldLayoutId id="2147485006" r:id="rId16"/>
    <p:sldLayoutId id="2147485007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"/>
          <p:cNvSpPr>
            <a:spLocks noChangeArrowheads="1"/>
          </p:cNvSpPr>
          <p:nvPr/>
        </p:nvSpPr>
        <p:spPr bwMode="auto">
          <a:xfrm>
            <a:off x="3584067" y="247655"/>
            <a:ext cx="7738054" cy="902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b="1" dirty="0" smtClean="0">
                <a:solidFill>
                  <a:srgbClr val="006C31"/>
                </a:solidFill>
                <a:latin typeface="+mn-lt"/>
              </a:rPr>
              <a:t>Министерство сельского хозяйства Российской Федерации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700" dirty="0" smtClean="0">
                <a:solidFill>
                  <a:srgbClr val="006C31"/>
                </a:solidFill>
                <a:latin typeface="+mn-lt"/>
              </a:rPr>
              <a:t>Департамент научно-технологической политики и образования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034285" y="2537717"/>
            <a:ext cx="908181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6C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международном сотрудничестве аграрных образовательных организаций высшего образования, подведомственных Минсельхозу России, в области подготовки кадров и обмена информацией</a:t>
            </a:r>
          </a:p>
          <a:p>
            <a:pPr algn="r"/>
            <a:r>
              <a:rPr lang="ru-RU" sz="2000" b="1" dirty="0" smtClean="0">
                <a:solidFill>
                  <a:srgbClr val="006C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r"/>
            <a:r>
              <a:rPr lang="ru-RU" sz="2000" b="1" dirty="0" smtClean="0">
                <a:solidFill>
                  <a:srgbClr val="006C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ведущий советник отдела образования И.М. Сутугина</a:t>
            </a:r>
          </a:p>
          <a:p>
            <a:pPr algn="ctr"/>
            <a:endParaRPr lang="ru-RU" sz="2000" b="1" dirty="0" smtClean="0">
              <a:solidFill>
                <a:srgbClr val="006C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6C3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Саратов – 20 сентября 2019 г.</a:t>
            </a:r>
          </a:p>
          <a:p>
            <a:pPr algn="ctr"/>
            <a:endParaRPr lang="ru-RU" sz="3600" b="1" dirty="0" smtClean="0">
              <a:solidFill>
                <a:srgbClr val="006C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ru-RU" sz="3600" b="1" dirty="0" smtClean="0">
              <a:solidFill>
                <a:srgbClr val="006C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ru-RU" sz="3600" b="1" dirty="0" smtClean="0">
              <a:solidFill>
                <a:srgbClr val="006C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ru-RU" sz="3600" b="1" dirty="0">
              <a:solidFill>
                <a:srgbClr val="006C3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https://img-fotki.yandex.ru/get/4410/129117329.0/0_bcbb0_22b8d445_XXX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204" y="585336"/>
            <a:ext cx="1736333" cy="1816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104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DAE9A-71BF-485E-9538-012D9B9B2EA2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527443" y="400693"/>
          <a:ext cx="7993294" cy="4952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DAE9A-71BF-485E-9538-012D9B9B2EA2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794571" y="0"/>
          <a:ext cx="6945330" cy="4900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приоритетный проект «Развитие экспортного потенциала российской системы образования»  (2017)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408167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4300" dirty="0" smtClean="0"/>
              <a:t>Целью приоритетного проекта является увеличение доли </a:t>
            </a:r>
            <a:r>
              <a:rPr lang="ru-RU" sz="4300" dirty="0" err="1" smtClean="0"/>
              <a:t>несырьевого</a:t>
            </a:r>
            <a:r>
              <a:rPr lang="ru-RU" sz="4300" dirty="0" smtClean="0"/>
              <a:t> экспорта Российской Федерации  за счет повышения привлекательности российского образования на международном образовательном рынке.</a:t>
            </a:r>
          </a:p>
          <a:p>
            <a:pPr>
              <a:buNone/>
            </a:pPr>
            <a:endParaRPr lang="ru-RU" sz="4300" dirty="0" smtClean="0"/>
          </a:p>
          <a:p>
            <a:pPr>
              <a:buNone/>
            </a:pPr>
            <a:r>
              <a:rPr lang="ru-RU" sz="4300" dirty="0" smtClean="0"/>
              <a:t>Реализация проекта осуществляется по следующим направлениям: </a:t>
            </a:r>
          </a:p>
          <a:p>
            <a:r>
              <a:rPr lang="ru-RU" sz="4300" dirty="0" smtClean="0"/>
              <a:t>- совершенствование и развитие существующей нормативно-правовой базы в части экспорта российского образования;</a:t>
            </a:r>
          </a:p>
          <a:p>
            <a:r>
              <a:rPr lang="ru-RU" sz="4300" dirty="0" smtClean="0"/>
              <a:t>- разработка комплекса мер по повышению привлекательности образовательных программ подготовки, переподготовки, повышения квалификации иностранных граждан в российских образовательных организациях;</a:t>
            </a:r>
          </a:p>
          <a:p>
            <a:r>
              <a:rPr lang="ru-RU" sz="4300" dirty="0" smtClean="0"/>
              <a:t>- создание благоприятных условий для иностранных граждан в период их обучения на территории Российской Федерации;</a:t>
            </a:r>
          </a:p>
          <a:p>
            <a:r>
              <a:rPr lang="ru-RU" sz="4300" dirty="0" smtClean="0"/>
              <a:t>- разработка и реализация эффективной стратегии продвижения «бренда» российского образования на международном образовательном рынке;</a:t>
            </a:r>
          </a:p>
          <a:p>
            <a:r>
              <a:rPr lang="ru-RU" sz="4300" dirty="0" smtClean="0"/>
              <a:t>Создан центр компетенций по подготовке и переподготовке сотрудников международных служб.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1412" y="657546"/>
            <a:ext cx="9905999" cy="513365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Создан консорциум вузов-экспортеров образования.</a:t>
            </a:r>
          </a:p>
          <a:p>
            <a:r>
              <a:rPr lang="ru-RU" dirty="0" smtClean="0"/>
              <a:t>В консорциум вошли 39 вузов-участников приоритетного проекта «Развитие экспортного потенциала российской системы образования».</a:t>
            </a:r>
          </a:p>
          <a:p>
            <a:r>
              <a:rPr lang="ru-RU" dirty="0" smtClean="0"/>
              <a:t>В список вузов-участников консорциума приоритетного проекта «Развитие экспортного потенциала российской системы образования» вошли три аграрных вуза: ФГБОУ ВО «Российский государственный аграрный университет – МСХА имени К.А. Тимирязева», ФГБОУ ВО «Кубанский государственный аграрный университет», ФГБОУ ВО «Саратовский государственный аграрный университет имени Н.И. Вавилова».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38670" y="1920714"/>
            <a:ext cx="9905999" cy="354171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Проект «Экспорт российского образования» вошел в структуру Нацпроекта «Образование» – Федерального проекта «Повышение конкурентоспособности высшего образования»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Министерство науки и высшего образования Российской Федерации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На период 2018 – 2024  г.г.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результате реализации проекта должно быть увеличено число иностранных студентов не менее, чем в 2 раза.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вузах, подведомственных Минсельхозу России, количество иностранных обучающихся в 2019 г. по сравнению с 2018 г. увеличилось на 12%.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3251" y="1989139"/>
            <a:ext cx="10972800" cy="2879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200" smtClean="0"/>
              <a:t>участие в международных образовательных и исследовательских программах и проектах;</a:t>
            </a:r>
          </a:p>
          <a:p>
            <a:pPr eaLnBrk="1" hangingPunct="1">
              <a:lnSpc>
                <a:spcPct val="90000"/>
              </a:lnSpc>
            </a:pPr>
            <a:endParaRPr lang="ru-RU" sz="2200" smtClean="0"/>
          </a:p>
          <a:p>
            <a:pPr eaLnBrk="1" hangingPunct="1">
              <a:lnSpc>
                <a:spcPct val="90000"/>
              </a:lnSpc>
            </a:pPr>
            <a:r>
              <a:rPr lang="ru-RU" sz="2200" smtClean="0"/>
              <a:t>участие в международных научных конференциях, симпозиумах, семинарах, ярмарках, выставках;</a:t>
            </a:r>
          </a:p>
          <a:p>
            <a:pPr eaLnBrk="1" hangingPunct="1">
              <a:lnSpc>
                <a:spcPct val="90000"/>
              </a:lnSpc>
            </a:pPr>
            <a:endParaRPr lang="ru-RU" sz="2200" smtClean="0"/>
          </a:p>
          <a:p>
            <a:pPr eaLnBrk="1" hangingPunct="1">
              <a:lnSpc>
                <a:spcPct val="90000"/>
              </a:lnSpc>
            </a:pPr>
            <a:r>
              <a:rPr lang="ru-RU" sz="2200" smtClean="0"/>
              <a:t>обучение, повышение квалификации, организация стажировок и практики для студентов, аспирантов и преподавателей.</a:t>
            </a:r>
          </a:p>
        </p:txBody>
      </p:sp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0EC357-8F21-4C63-BBF5-E69E37C677E6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10245" name="Rectangle 12"/>
          <p:cNvSpPr>
            <a:spLocks noChangeArrowheads="1"/>
          </p:cNvSpPr>
          <p:nvPr/>
        </p:nvSpPr>
        <p:spPr bwMode="auto">
          <a:xfrm>
            <a:off x="2446867" y="6592889"/>
            <a:ext cx="5536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6600"/>
                </a:solidFill>
                <a:cs typeface="Arial" charset="0"/>
              </a:rPr>
              <a:t>МИНИСТЕРСТВО СЕЛЬСКОГО ХОЗЯЙСТВА РОССИЙСКОЙ ФЕДЕРАЦИИ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86" y="6559281"/>
            <a:ext cx="357785" cy="2867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9525">
            <a:gradFill>
              <a:gsLst>
                <a:gs pos="0">
                  <a:schemeClr val="accent1">
                    <a:tint val="66000"/>
                    <a:satMod val="160000"/>
                    <a:alpha val="2000"/>
                  </a:schemeClr>
                </a:gs>
                <a:gs pos="50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</p:pic>
      <p:cxnSp>
        <p:nvCxnSpPr>
          <p:cNvPr id="10247" name="Прямая соединительная линия 6"/>
          <p:cNvCxnSpPr>
            <a:cxnSpLocks noChangeShapeType="1"/>
          </p:cNvCxnSpPr>
          <p:nvPr/>
        </p:nvCxnSpPr>
        <p:spPr bwMode="auto">
          <a:xfrm>
            <a:off x="334434" y="6557963"/>
            <a:ext cx="11620500" cy="0"/>
          </a:xfrm>
          <a:prstGeom prst="line">
            <a:avLst/>
          </a:prstGeom>
          <a:noFill/>
          <a:ln w="9525" algn="ctr">
            <a:solidFill>
              <a:srgbClr val="006600"/>
            </a:solidFill>
            <a:round/>
            <a:headEnd/>
            <a:tailEnd/>
          </a:ln>
        </p:spPr>
      </p:cxnSp>
      <p:sp>
        <p:nvSpPr>
          <p:cNvPr id="11" name="Прямоугольник 10"/>
          <p:cNvSpPr/>
          <p:nvPr/>
        </p:nvSpPr>
        <p:spPr>
          <a:xfrm>
            <a:off x="1221358" y="416091"/>
            <a:ext cx="10285697" cy="1112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5000"/>
              </a:lnSpc>
            </a:pPr>
            <a:r>
              <a:rPr lang="ru-RU" sz="2600" dirty="0" smtClean="0"/>
              <a:t>Сотрудничество аграрных вузов с другими государствами в области подготовки кадров и обмена информацией осуществляется по следующим направлениям:</a:t>
            </a:r>
            <a:endParaRPr lang="ru-RU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6"/>
          <p:cNvSpPr>
            <a:spLocks noGrp="1" noChangeArrowheads="1"/>
          </p:cNvSpPr>
          <p:nvPr>
            <p:ph type="title"/>
          </p:nvPr>
        </p:nvSpPr>
        <p:spPr>
          <a:xfrm>
            <a:off x="719667" y="188913"/>
            <a:ext cx="10972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4000" b="1" dirty="0" smtClean="0">
                <a:solidFill>
                  <a:schemeClr val="hlink"/>
                </a:solidFill>
              </a:rPr>
              <a:t>        БЛАГОДАРЮ ЗА ВНИМАНИЕ!</a:t>
            </a:r>
          </a:p>
        </p:txBody>
      </p:sp>
      <p:sp>
        <p:nvSpPr>
          <p:cNvPr id="1638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A8BA2B-AE84-40F2-AB99-4E2759CB6330}" type="slidenum">
              <a:rPr lang="ru-RU" altLang="ru-RU" smtClean="0"/>
              <a:pPr/>
              <a:t>17</a:t>
            </a:fld>
            <a:endParaRPr lang="ru-RU" altLang="ru-RU" smtClean="0"/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200151" y="2708275"/>
            <a:ext cx="100584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Font typeface="Wingdings" pitchFamily="2" charset="2"/>
              <a:buNone/>
            </a:pPr>
            <a:endParaRPr lang="ru-RU" altLang="ru-RU" sz="2600" b="1" dirty="0" smtClean="0">
              <a:solidFill>
                <a:schemeClr val="bg1"/>
              </a:solidFill>
            </a:endParaRPr>
          </a:p>
          <a:p>
            <a:pPr marL="273050" indent="-273050" algn="ctr">
              <a:spcBef>
                <a:spcPct val="20000"/>
              </a:spcBef>
              <a:buFont typeface="Wingdings" pitchFamily="2" charset="2"/>
              <a:buNone/>
            </a:pPr>
            <a:r>
              <a:rPr lang="ru-RU" altLang="ru-RU" sz="2600" b="1" dirty="0" smtClean="0"/>
              <a:t>Сутугина </a:t>
            </a:r>
            <a:r>
              <a:rPr lang="ru-RU" altLang="ru-RU" sz="2600" b="1" dirty="0"/>
              <a:t>Ирина Михайловна</a:t>
            </a:r>
          </a:p>
          <a:p>
            <a:pPr marL="273050" indent="-273050" algn="ctr">
              <a:spcBef>
                <a:spcPct val="20000"/>
              </a:spcBef>
              <a:buFont typeface="Wingdings" pitchFamily="2" charset="2"/>
              <a:buNone/>
            </a:pPr>
            <a:endParaRPr lang="ru-RU" altLang="ru-RU" sz="1400" b="1" dirty="0"/>
          </a:p>
          <a:p>
            <a:pPr marL="273050" indent="-273050" algn="ctr">
              <a:spcBef>
                <a:spcPct val="20000"/>
              </a:spcBef>
              <a:buFont typeface="Wingdings" pitchFamily="2" charset="2"/>
              <a:buNone/>
            </a:pPr>
            <a:r>
              <a:rPr lang="ru-RU" altLang="ru-RU" sz="2600" dirty="0"/>
              <a:t>в</a:t>
            </a:r>
            <a:r>
              <a:rPr lang="ru-RU" altLang="ru-RU" sz="2600" dirty="0" smtClean="0"/>
              <a:t>едущий </a:t>
            </a:r>
            <a:r>
              <a:rPr lang="ru-RU" altLang="ru-RU" sz="2600" dirty="0"/>
              <a:t>советник отдела образования</a:t>
            </a:r>
          </a:p>
          <a:p>
            <a:pPr marL="273050" indent="-273050" algn="ctr">
              <a:spcBef>
                <a:spcPct val="20000"/>
              </a:spcBef>
              <a:buFont typeface="Wingdings" pitchFamily="2" charset="2"/>
              <a:buNone/>
            </a:pPr>
            <a:r>
              <a:rPr lang="ru-RU" altLang="ru-RU" sz="2600" dirty="0"/>
              <a:t>Департамента научно-технологической политики и образования Минсельхоза России</a:t>
            </a:r>
          </a:p>
          <a:p>
            <a:pPr marL="273050" indent="-273050" algn="ctr">
              <a:spcBef>
                <a:spcPct val="20000"/>
              </a:spcBef>
              <a:buFont typeface="Wingdings" pitchFamily="2" charset="2"/>
              <a:buNone/>
            </a:pPr>
            <a:endParaRPr lang="en-US" altLang="ru-RU" sz="2600" dirty="0"/>
          </a:p>
          <a:p>
            <a:pPr marL="273050" indent="-273050" algn="ctr">
              <a:spcBef>
                <a:spcPct val="20000"/>
              </a:spcBef>
              <a:buFont typeface="Wingdings" pitchFamily="2" charset="2"/>
              <a:buNone/>
            </a:pPr>
            <a:r>
              <a:rPr lang="ru-RU" altLang="ru-RU" sz="2600" dirty="0"/>
              <a:t>Телефон: 8 (499) 975-32-36 </a:t>
            </a:r>
          </a:p>
          <a:p>
            <a:pPr marL="273050" indent="-273050" algn="ctr">
              <a:spcBef>
                <a:spcPct val="20000"/>
              </a:spcBef>
              <a:buFont typeface="Wingdings" pitchFamily="2" charset="2"/>
              <a:buNone/>
            </a:pPr>
            <a:r>
              <a:rPr lang="en-US" altLang="ru-RU" sz="2600" dirty="0"/>
              <a:t>E-mail</a:t>
            </a:r>
            <a:r>
              <a:rPr lang="ru-RU" altLang="ru-RU" sz="2600" dirty="0"/>
              <a:t>: </a:t>
            </a:r>
            <a:r>
              <a:rPr lang="en-US" altLang="ru-RU" sz="2600" dirty="0"/>
              <a:t>i.sutugina@mcx.ru </a:t>
            </a:r>
            <a:endParaRPr lang="ru-RU" altLang="ru-RU" sz="3200" dirty="0"/>
          </a:p>
        </p:txBody>
      </p:sp>
      <p:pic>
        <p:nvPicPr>
          <p:cNvPr id="7" name="Picture 2" descr="https://img-fotki.yandex.ru/get/4410/129117329.0/0_bcbb0_22b8d445_XXX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413" y="1540833"/>
            <a:ext cx="1736333" cy="18167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3251" y="1989139"/>
            <a:ext cx="10972800" cy="2879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200" smtClean="0"/>
              <a:t>участие в международных образовательных и исследовательских программах и проектах;</a:t>
            </a:r>
          </a:p>
          <a:p>
            <a:pPr eaLnBrk="1" hangingPunct="1">
              <a:lnSpc>
                <a:spcPct val="90000"/>
              </a:lnSpc>
            </a:pPr>
            <a:endParaRPr lang="ru-RU" sz="2200" smtClean="0"/>
          </a:p>
          <a:p>
            <a:pPr eaLnBrk="1" hangingPunct="1">
              <a:lnSpc>
                <a:spcPct val="90000"/>
              </a:lnSpc>
            </a:pPr>
            <a:r>
              <a:rPr lang="ru-RU" sz="2200" smtClean="0"/>
              <a:t>участие в международных научных конференциях, симпозиумах, семинарах, ярмарках, выставках;</a:t>
            </a:r>
          </a:p>
          <a:p>
            <a:pPr eaLnBrk="1" hangingPunct="1">
              <a:lnSpc>
                <a:spcPct val="90000"/>
              </a:lnSpc>
            </a:pPr>
            <a:endParaRPr lang="ru-RU" sz="2200" smtClean="0"/>
          </a:p>
          <a:p>
            <a:pPr eaLnBrk="1" hangingPunct="1">
              <a:lnSpc>
                <a:spcPct val="90000"/>
              </a:lnSpc>
            </a:pPr>
            <a:r>
              <a:rPr lang="ru-RU" sz="2200" smtClean="0"/>
              <a:t>обучение, повышение квалификации, организация стажировок и практики для студентов, аспирантов и преподавателей.</a:t>
            </a:r>
          </a:p>
        </p:txBody>
      </p:sp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20EC357-8F21-4C63-BBF5-E69E37C677E6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0245" name="Rectangle 12"/>
          <p:cNvSpPr>
            <a:spLocks noChangeArrowheads="1"/>
          </p:cNvSpPr>
          <p:nvPr/>
        </p:nvSpPr>
        <p:spPr bwMode="auto">
          <a:xfrm>
            <a:off x="2446867" y="6592889"/>
            <a:ext cx="5536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6600"/>
                </a:solidFill>
                <a:cs typeface="Arial" charset="0"/>
              </a:rPr>
              <a:t>МИНИСТЕРСТВО СЕЛЬСКОГО ХОЗЯЙСТВА РОССИЙСКОЙ ФЕДЕРАЦИИ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86" y="6559281"/>
            <a:ext cx="357785" cy="2867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9525">
            <a:gradFill>
              <a:gsLst>
                <a:gs pos="0">
                  <a:schemeClr val="accent1">
                    <a:tint val="66000"/>
                    <a:satMod val="160000"/>
                    <a:alpha val="2000"/>
                  </a:schemeClr>
                </a:gs>
                <a:gs pos="50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</p:pic>
      <p:cxnSp>
        <p:nvCxnSpPr>
          <p:cNvPr id="10247" name="Прямая соединительная линия 6"/>
          <p:cNvCxnSpPr>
            <a:cxnSpLocks noChangeShapeType="1"/>
          </p:cNvCxnSpPr>
          <p:nvPr/>
        </p:nvCxnSpPr>
        <p:spPr bwMode="auto">
          <a:xfrm>
            <a:off x="334434" y="6557963"/>
            <a:ext cx="11620500" cy="0"/>
          </a:xfrm>
          <a:prstGeom prst="line">
            <a:avLst/>
          </a:prstGeom>
          <a:noFill/>
          <a:ln w="9525" algn="ctr">
            <a:solidFill>
              <a:srgbClr val="006600"/>
            </a:solidFill>
            <a:round/>
            <a:headEnd/>
            <a:tailEnd/>
          </a:ln>
        </p:spPr>
      </p:cxnSp>
      <p:sp>
        <p:nvSpPr>
          <p:cNvPr id="10248" name="Прямоугольник 2"/>
          <p:cNvSpPr>
            <a:spLocks noChangeArrowheads="1"/>
          </p:cNvSpPr>
          <p:nvPr/>
        </p:nvSpPr>
        <p:spPr bwMode="auto">
          <a:xfrm>
            <a:off x="762001" y="5516564"/>
            <a:ext cx="106553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200" dirty="0"/>
              <a:t>В </a:t>
            </a:r>
            <a:r>
              <a:rPr lang="ru-RU" sz="2200" dirty="0" smtClean="0"/>
              <a:t>2019 </a:t>
            </a:r>
            <a:r>
              <a:rPr lang="ru-RU" sz="2200" dirty="0"/>
              <a:t>году по этим направлениям сотрудничество осуществлялось </a:t>
            </a:r>
            <a:endParaRPr lang="ru-RU" sz="2200" dirty="0" smtClean="0"/>
          </a:p>
          <a:p>
            <a:pPr algn="just"/>
            <a:r>
              <a:rPr lang="ru-RU" sz="2200" dirty="0" smtClean="0"/>
              <a:t>с </a:t>
            </a:r>
            <a:r>
              <a:rPr lang="ru-RU" sz="2200" dirty="0"/>
              <a:t>99 зарубежными странами.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21358" y="416091"/>
            <a:ext cx="10285697" cy="1112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5000"/>
              </a:lnSpc>
            </a:pPr>
            <a:r>
              <a:rPr lang="ru-RU" sz="2600" dirty="0" smtClean="0"/>
              <a:t>Сотрудничество аграрных вузов с другими государствами в области подготовки кадров и обмена информацией осуществляется по следующим направлениям:</a:t>
            </a:r>
            <a:endParaRPr lang="ru-RU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1412" y="1099335"/>
            <a:ext cx="9905999" cy="469186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Заключено 1149 договоров о сотрудничестве;</a:t>
            </a:r>
          </a:p>
          <a:p>
            <a:r>
              <a:rPr lang="ru-RU" dirty="0" smtClean="0"/>
              <a:t>633 российских студента, 17 аспирантов и 319 преподавателей проходят стажировку за рубежом;</a:t>
            </a:r>
          </a:p>
          <a:p>
            <a:r>
              <a:rPr lang="ru-RU" dirty="0" smtClean="0"/>
              <a:t>182 зарубежных преподавателя  прошли стажировку в российских аграрных вузах;</a:t>
            </a:r>
          </a:p>
          <a:p>
            <a:r>
              <a:rPr lang="ru-RU" dirty="0" smtClean="0"/>
              <a:t>570 иностранных граждан прошли повышение квалификации и 83 иностранных гражданина обучились на курсах переподготовки;</a:t>
            </a:r>
          </a:p>
          <a:p>
            <a:r>
              <a:rPr lang="ru-RU" dirty="0" smtClean="0"/>
              <a:t>771 российских представитель аграрных вузов принял участия в научно-практических конференциях за рубежом;</a:t>
            </a:r>
          </a:p>
          <a:p>
            <a:r>
              <a:rPr lang="ru-RU" dirty="0" smtClean="0"/>
              <a:t>1721 иностранный представитель принял участие в научно-практических конференциях в российских аграрных вузах;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1520" y="364341"/>
            <a:ext cx="10972800" cy="4526159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dirty="0" smtClean="0"/>
              <a:t>Число иностранных граждан обучающихся в 2018 году составило                    13,5 тыс.  человек.  Из них 6,7 тыс. иностранных граждан обучаются по контракту. </a:t>
            </a:r>
          </a:p>
          <a:p>
            <a:pPr marL="0" indent="0" eaLnBrk="1" hangingPunct="1">
              <a:buFontTx/>
              <a:buNone/>
            </a:pPr>
            <a:r>
              <a:rPr lang="ru-RU" dirty="0" smtClean="0"/>
              <a:t>В 2019 году в вузах Минсельхоза России обучается 15,4 тыс. человек. Из них 7,6 тыс. иностранных граждан обучается по контракту.</a:t>
            </a:r>
          </a:p>
          <a:p>
            <a:pPr marL="0" indent="0" eaLnBrk="1" hangingPunct="1">
              <a:buFontTx/>
              <a:buNone/>
            </a:pPr>
            <a:endParaRPr lang="ru-RU" dirty="0" smtClean="0"/>
          </a:p>
          <a:p>
            <a:pPr marL="0" indent="0" eaLnBrk="1" hangingPunct="1">
              <a:buFontTx/>
              <a:buNone/>
            </a:pPr>
            <a:r>
              <a:rPr lang="ru-RU" dirty="0" smtClean="0"/>
              <a:t>Средняя стоимость обучения составила 82,8 тыс. рублей.</a:t>
            </a:r>
            <a:endParaRPr lang="ru-RU" altLang="ru-RU" dirty="0" smtClean="0"/>
          </a:p>
        </p:txBody>
      </p:sp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FE6AA6-3DAC-44A7-B9E5-E42A0583BFA8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  <p:sp>
        <p:nvSpPr>
          <p:cNvPr id="12292" name="Rectangle 12"/>
          <p:cNvSpPr>
            <a:spLocks noChangeArrowheads="1"/>
          </p:cNvSpPr>
          <p:nvPr/>
        </p:nvSpPr>
        <p:spPr bwMode="auto">
          <a:xfrm>
            <a:off x="2446867" y="6592889"/>
            <a:ext cx="55361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rgbClr val="006600"/>
                </a:solidFill>
                <a:cs typeface="Arial" charset="0"/>
              </a:rPr>
              <a:t>МИНИСТЕРСТВО СЕЛЬСКОГО ХОЗЯЙСТВА РОССИЙСКОЙ ФЕДЕРАЦИИ</a:t>
            </a: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86" y="6559281"/>
            <a:ext cx="357785" cy="28677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000"/>
                </a:schemeClr>
              </a:gs>
              <a:gs pos="5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9525">
            <a:gradFill>
              <a:gsLst>
                <a:gs pos="0">
                  <a:schemeClr val="accent1">
                    <a:tint val="66000"/>
                    <a:satMod val="160000"/>
                    <a:alpha val="2000"/>
                  </a:schemeClr>
                </a:gs>
                <a:gs pos="50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</p:pic>
      <p:cxnSp>
        <p:nvCxnSpPr>
          <p:cNvPr id="12294" name="Прямая соединительная линия 6"/>
          <p:cNvCxnSpPr>
            <a:cxnSpLocks noChangeShapeType="1"/>
          </p:cNvCxnSpPr>
          <p:nvPr/>
        </p:nvCxnSpPr>
        <p:spPr bwMode="auto">
          <a:xfrm>
            <a:off x="334434" y="6557963"/>
            <a:ext cx="11620500" cy="0"/>
          </a:xfrm>
          <a:prstGeom prst="line">
            <a:avLst/>
          </a:prstGeom>
          <a:noFill/>
          <a:ln w="9525" algn="ctr">
            <a:solidFill>
              <a:srgbClr val="0066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85627" y="1273996"/>
          <a:ext cx="10818690" cy="4985467"/>
        </p:xfrm>
        <a:graphic>
          <a:graphicData uri="http://schemas.openxmlformats.org/drawingml/2006/table">
            <a:tbl>
              <a:tblPr/>
              <a:tblGrid>
                <a:gridCol w="2675488"/>
                <a:gridCol w="1718291"/>
                <a:gridCol w="1699613"/>
                <a:gridCol w="1718291"/>
                <a:gridCol w="1550196"/>
                <a:gridCol w="1456811"/>
              </a:tblGrid>
              <a:tr h="11223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иностранных 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граждан обучающихся </a:t>
                      </a:r>
                    </a:p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 2018 году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1280</a:t>
                      </a: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4038</a:t>
                      </a: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6663</a:t>
                      </a: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1536</a:t>
                      </a: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13517</a:t>
                      </a: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3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Всего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иностранных граждан обучающихся</a:t>
                      </a:r>
                    </a:p>
                    <a:p>
                      <a:pPr algn="l" fontAlgn="ctr"/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 2019 году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1848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3516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7604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2421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15389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699"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899" marR="8899" marT="88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Количество обучающихся по государственной линии</a:t>
                      </a: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Количество обучающихся в рамках международных соглашений</a:t>
                      </a: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Количество обучающихся на внебюджетной основе</a:t>
                      </a: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Количество обучающихся на правах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соотечест-венников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обучающихся</a:t>
                      </a:r>
                    </a:p>
                  </a:txBody>
                  <a:tcPr marL="8899" marR="8899" marT="88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73303" y="256854"/>
            <a:ext cx="10397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Увеличение количества иностранных обучающихся в 2019 г. по сравнению с 2018 г. на 12%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014662" y="661987"/>
          <a:ext cx="6162676" cy="553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675133" y="1908425"/>
          <a:ext cx="7218880" cy="49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38382" y="1952089"/>
          <a:ext cx="9688530" cy="4376790"/>
        </p:xfrm>
        <a:graphic>
          <a:graphicData uri="http://schemas.openxmlformats.org/drawingml/2006/table">
            <a:tbl>
              <a:tblPr/>
              <a:tblGrid>
                <a:gridCol w="1894805"/>
                <a:gridCol w="1644547"/>
                <a:gridCol w="1626673"/>
                <a:gridCol w="1644547"/>
                <a:gridCol w="1483667"/>
                <a:gridCol w="1394291"/>
              </a:tblGrid>
              <a:tr h="20425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образования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обучающихся по государственной линии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обучающихся в рамках международных соглашений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обучающихся на внебюджетной основе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обучающихся на правах соотечест-венников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Всего обучающихся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Бакалавриат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Магистратура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Специалитет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СПО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09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Подготовительный факультет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7D47E-8294-4928-8D67-F02A0189D074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222625" y="184935"/>
          <a:ext cx="10469365" cy="5229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Контур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9417</TotalTime>
  <Words>686</Words>
  <Application>Microsoft Office PowerPoint</Application>
  <PresentationFormat>Произвольный</PresentationFormat>
  <Paragraphs>149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Контур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приоритетный проект «Развитие экспортного потенциала российской системы образования»  (2017)</vt:lpstr>
      <vt:lpstr>Слайд 13</vt:lpstr>
      <vt:lpstr>Слайд 14</vt:lpstr>
      <vt:lpstr>Слайд 15</vt:lpstr>
      <vt:lpstr>Слайд 16</vt:lpstr>
      <vt:lpstr>        БЛАГОДАРЮ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</dc:creator>
  <cp:lastModifiedBy>CatWoman</cp:lastModifiedBy>
  <cp:revision>888</cp:revision>
  <cp:lastPrinted>2018-05-18T14:20:00Z</cp:lastPrinted>
  <dcterms:created xsi:type="dcterms:W3CDTF">2014-05-16T04:10:04Z</dcterms:created>
  <dcterms:modified xsi:type="dcterms:W3CDTF">2019-09-20T04:43:39Z</dcterms:modified>
</cp:coreProperties>
</file>