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8" r:id="rId3"/>
    <p:sldId id="286" r:id="rId4"/>
    <p:sldId id="287" r:id="rId5"/>
    <p:sldId id="283" r:id="rId6"/>
    <p:sldId id="311" r:id="rId7"/>
    <p:sldId id="288" r:id="rId8"/>
    <p:sldId id="313" r:id="rId9"/>
    <p:sldId id="312" r:id="rId10"/>
    <p:sldId id="314" r:id="rId11"/>
    <p:sldId id="318" r:id="rId12"/>
    <p:sldId id="319" r:id="rId13"/>
    <p:sldId id="320" r:id="rId14"/>
    <p:sldId id="321" r:id="rId15"/>
    <p:sldId id="322" r:id="rId16"/>
    <p:sldId id="323" r:id="rId17"/>
    <p:sldId id="315" r:id="rId18"/>
    <p:sldId id="324" r:id="rId19"/>
    <p:sldId id="317" r:id="rId20"/>
    <p:sldId id="316" r:id="rId21"/>
    <p:sldId id="297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17">
          <p15:clr>
            <a:srgbClr val="A4A3A4"/>
          </p15:clr>
        </p15:guide>
        <p15:guide id="2" pos="66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C31"/>
    <a:srgbClr val="EB6E19"/>
    <a:srgbClr val="800000"/>
    <a:srgbClr val="F6F8EE"/>
    <a:srgbClr val="00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3611" autoAdjust="0"/>
  </p:normalViewPr>
  <p:slideViewPr>
    <p:cSldViewPr snapToGrid="0">
      <p:cViewPr>
        <p:scale>
          <a:sx n="93" d="100"/>
          <a:sy n="93" d="100"/>
        </p:scale>
        <p:origin x="192" y="354"/>
      </p:cViewPr>
      <p:guideLst>
        <p:guide orient="horz" pos="1117"/>
        <p:guide pos="6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724674269908778E-2"/>
          <c:y val="2.8116843700136382E-2"/>
          <c:w val="0.74447882227645334"/>
          <c:h val="0.94376631259972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2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80.2</c:v>
                </c:pt>
                <c:pt idx="1">
                  <c:v>3.6</c:v>
                </c:pt>
                <c:pt idx="2">
                  <c:v>16.2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125935240912177"/>
          <c:y val="0.63648584134774078"/>
          <c:w val="0.23137299878557552"/>
          <c:h val="0.2970334214072832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5990-3A49-49B8-A394-0F98409D50E6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8B10697-342C-43B0-A731-D13715F505A5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Times New Roman"/>
            </a:rPr>
            <a:t>Всероссийский конкурс на лучшую научную работу среди студентов, аспирантов и молодых ученых высших учебных заведений Минсельхоза России</a:t>
          </a:r>
          <a:endParaRPr lang="ru-RU" b="0" dirty="0">
            <a:solidFill>
              <a:schemeClr val="bg1"/>
            </a:solidFill>
          </a:endParaRPr>
        </a:p>
      </dgm:t>
    </dgm:pt>
    <dgm:pt modelId="{E344FEB6-5E18-4994-970F-56512D0BDE2D}" type="parTrans" cxnId="{C9A16A71-80DA-4888-AA6C-C93EBA5FB1F4}">
      <dgm:prSet/>
      <dgm:spPr/>
      <dgm:t>
        <a:bodyPr/>
        <a:lstStyle/>
        <a:p>
          <a:endParaRPr lang="ru-RU"/>
        </a:p>
      </dgm:t>
    </dgm:pt>
    <dgm:pt modelId="{9C76E93B-FB2A-4841-8DFE-A09ED58A09A5}" type="sibTrans" cxnId="{C9A16A71-80DA-4888-AA6C-C93EBA5FB1F4}">
      <dgm:prSet/>
      <dgm:spPr/>
      <dgm:t>
        <a:bodyPr/>
        <a:lstStyle/>
        <a:p>
          <a:endParaRPr lang="ru-RU"/>
        </a:p>
      </dgm:t>
    </dgm:pt>
    <dgm:pt modelId="{27253627-1D08-4F40-B240-F05DB98E94C0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Всероссийский Фестиваль студенческого творчества вузов Минсельхоза России</a:t>
          </a:r>
          <a:endParaRPr lang="ru-RU" sz="1300" b="0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0DEB1BCA-C989-4125-A2D3-5BA3C76BDC30}" type="parTrans" cxnId="{D2EC1FEB-3EFF-44E2-AF72-20984697E64A}">
      <dgm:prSet/>
      <dgm:spPr/>
      <dgm:t>
        <a:bodyPr/>
        <a:lstStyle/>
        <a:p>
          <a:endParaRPr lang="ru-RU"/>
        </a:p>
      </dgm:t>
    </dgm:pt>
    <dgm:pt modelId="{09334830-6395-440C-A841-1E5BBF75FD3D}" type="sibTrans" cxnId="{D2EC1FEB-3EFF-44E2-AF72-20984697E64A}">
      <dgm:prSet/>
      <dgm:spPr/>
      <dgm:t>
        <a:bodyPr/>
        <a:lstStyle/>
        <a:p>
          <a:endParaRPr lang="ru-RU"/>
        </a:p>
      </dgm:t>
    </dgm:pt>
    <dgm:pt modelId="{E6C488CF-1A85-4DB7-9863-31FA8A84CC7A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Универсиада высших учебных заведений Министерства сельского хозяйства Российской Федерации</a:t>
          </a:r>
          <a:endParaRPr lang="ru-RU" sz="1300" b="0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E39CFF93-4130-4357-9C16-2C1A02F1BFE8}" type="parTrans" cxnId="{58B46535-BED8-4783-B919-65EC99B3D4A5}">
      <dgm:prSet/>
      <dgm:spPr/>
      <dgm:t>
        <a:bodyPr/>
        <a:lstStyle/>
        <a:p>
          <a:endParaRPr lang="ru-RU"/>
        </a:p>
      </dgm:t>
    </dgm:pt>
    <dgm:pt modelId="{67547D84-6065-4A69-B821-3E794845FB5C}" type="sibTrans" cxnId="{58B46535-BED8-4783-B919-65EC99B3D4A5}">
      <dgm:prSet/>
      <dgm:spPr/>
      <dgm:t>
        <a:bodyPr/>
        <a:lstStyle/>
        <a:p>
          <a:endParaRPr lang="ru-RU"/>
        </a:p>
      </dgm:t>
    </dgm:pt>
    <dgm:pt modelId="{F0BF9EFB-FFED-4FFC-AE15-D0705D028C32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Слеты студенческих сельскохозяйственных отрядов вузов Минсельхоза России</a:t>
          </a:r>
          <a:endParaRPr lang="ru-RU" sz="1300" b="0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E560E767-621C-41FD-B143-BDCD512D9560}" type="parTrans" cxnId="{07BD9A44-349B-4754-845A-8468F73EEE3E}">
      <dgm:prSet/>
      <dgm:spPr/>
      <dgm:t>
        <a:bodyPr/>
        <a:lstStyle/>
        <a:p>
          <a:endParaRPr lang="ru-RU"/>
        </a:p>
      </dgm:t>
    </dgm:pt>
    <dgm:pt modelId="{C4454556-D6DC-4C83-B130-C5D38D072FDC}" type="sibTrans" cxnId="{07BD9A44-349B-4754-845A-8468F73EEE3E}">
      <dgm:prSet/>
      <dgm:spPr/>
      <dgm:t>
        <a:bodyPr/>
        <a:lstStyle/>
        <a:p>
          <a:endParaRPr lang="ru-RU"/>
        </a:p>
      </dgm:t>
    </dgm:pt>
    <dgm:pt modelId="{70FE1EAD-C222-4C75-BB04-105B06500433}" type="pres">
      <dgm:prSet presAssocID="{D1EE5990-3A49-49B8-A394-0F98409D50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28D669-DE90-42D8-8818-AD9AFFD7F9D0}" type="pres">
      <dgm:prSet presAssocID="{28B10697-342C-43B0-A731-D13715F505A5}" presName="composite" presStyleCnt="0"/>
      <dgm:spPr/>
    </dgm:pt>
    <dgm:pt modelId="{C8220644-2055-429D-AE50-47045BAE9845}" type="pres">
      <dgm:prSet presAssocID="{28B10697-342C-43B0-A731-D13715F505A5}" presName="LShape" presStyleLbl="alignNode1" presStyleIdx="0" presStyleCnt="7" custLinFactNeighborX="-1157" custLinFactNeighborY="29234"/>
      <dgm:spPr/>
    </dgm:pt>
    <dgm:pt modelId="{97970E17-42B3-48E3-AD8A-767403AC5AF4}" type="pres">
      <dgm:prSet presAssocID="{28B10697-342C-43B0-A731-D13715F505A5}" presName="ParentText" presStyleLbl="revTx" presStyleIdx="0" presStyleCnt="4" custLinFactNeighborY="59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5C702-8DA0-456C-A6C9-F15D36764F30}" type="pres">
      <dgm:prSet presAssocID="{28B10697-342C-43B0-A731-D13715F505A5}" presName="Triangle" presStyleLbl="alignNode1" presStyleIdx="1" presStyleCnt="7"/>
      <dgm:spPr/>
    </dgm:pt>
    <dgm:pt modelId="{B6C90F8B-7FBE-4C01-A6FE-0CEF63D1D499}" type="pres">
      <dgm:prSet presAssocID="{9C76E93B-FB2A-4841-8DFE-A09ED58A09A5}" presName="sibTrans" presStyleCnt="0"/>
      <dgm:spPr/>
    </dgm:pt>
    <dgm:pt modelId="{78ABD829-C48F-4772-AE9D-21B2837A4B45}" type="pres">
      <dgm:prSet presAssocID="{9C76E93B-FB2A-4841-8DFE-A09ED58A09A5}" presName="space" presStyleCnt="0"/>
      <dgm:spPr/>
    </dgm:pt>
    <dgm:pt modelId="{9AA49E6B-CAA5-433E-AF69-9BD907D78121}" type="pres">
      <dgm:prSet presAssocID="{27253627-1D08-4F40-B240-F05DB98E94C0}" presName="composite" presStyleCnt="0"/>
      <dgm:spPr/>
    </dgm:pt>
    <dgm:pt modelId="{6D9A0BD8-5A93-4FC0-A134-F5F57E64FB29}" type="pres">
      <dgm:prSet presAssocID="{27253627-1D08-4F40-B240-F05DB98E94C0}" presName="LShape" presStyleLbl="alignNode1" presStyleIdx="2" presStyleCnt="7" custLinFactNeighborX="-2241" custLinFactNeighborY="29117"/>
      <dgm:spPr/>
    </dgm:pt>
    <dgm:pt modelId="{DB4DF5B1-678F-474B-9111-9F546032BC04}" type="pres">
      <dgm:prSet presAssocID="{27253627-1D08-4F40-B240-F05DB98E94C0}" presName="ParentText" presStyleLbl="revTx" presStyleIdx="1" presStyleCnt="4" custLinFactNeighborX="427" custLinFactNeighborY="25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E471A-26BD-4567-841C-8F0821D22B7A}" type="pres">
      <dgm:prSet presAssocID="{27253627-1D08-4F40-B240-F05DB98E94C0}" presName="Triangle" presStyleLbl="alignNode1" presStyleIdx="3" presStyleCnt="7"/>
      <dgm:spPr/>
    </dgm:pt>
    <dgm:pt modelId="{D212731B-1107-4DD1-94C8-C250322CC341}" type="pres">
      <dgm:prSet presAssocID="{09334830-6395-440C-A841-1E5BBF75FD3D}" presName="sibTrans" presStyleCnt="0"/>
      <dgm:spPr/>
    </dgm:pt>
    <dgm:pt modelId="{9750110C-76C5-40D2-A15D-62BE98911C6C}" type="pres">
      <dgm:prSet presAssocID="{09334830-6395-440C-A841-1E5BBF75FD3D}" presName="space" presStyleCnt="0"/>
      <dgm:spPr/>
    </dgm:pt>
    <dgm:pt modelId="{00375DAD-65C1-4C4D-AF9F-B6FDF5513AFB}" type="pres">
      <dgm:prSet presAssocID="{E6C488CF-1A85-4DB7-9863-31FA8A84CC7A}" presName="composite" presStyleCnt="0"/>
      <dgm:spPr/>
    </dgm:pt>
    <dgm:pt modelId="{A3CF1855-6DB5-40E8-B400-884228CA09D6}" type="pres">
      <dgm:prSet presAssocID="{E6C488CF-1A85-4DB7-9863-31FA8A84CC7A}" presName="LShape" presStyleLbl="alignNode1" presStyleIdx="4" presStyleCnt="7" custLinFactNeighborY="35845"/>
      <dgm:spPr/>
    </dgm:pt>
    <dgm:pt modelId="{A0B774C6-A2C7-432F-A4B9-D58767507787}" type="pres">
      <dgm:prSet presAssocID="{E6C488CF-1A85-4DB7-9863-31FA8A84CC7A}" presName="ParentText" presStyleLbl="revTx" presStyleIdx="2" presStyleCnt="4" custLinFactNeighborY="28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CB8FF-3C55-452F-9480-1688EB6A2544}" type="pres">
      <dgm:prSet presAssocID="{E6C488CF-1A85-4DB7-9863-31FA8A84CC7A}" presName="Triangle" presStyleLbl="alignNode1" presStyleIdx="5" presStyleCnt="7" custLinFactY="23359" custLinFactNeighborY="100000"/>
      <dgm:spPr/>
    </dgm:pt>
    <dgm:pt modelId="{009CC5DE-83F3-4C04-A858-758A999DFF0D}" type="pres">
      <dgm:prSet presAssocID="{67547D84-6065-4A69-B821-3E794845FB5C}" presName="sibTrans" presStyleCnt="0"/>
      <dgm:spPr/>
    </dgm:pt>
    <dgm:pt modelId="{EE13449E-1694-4A95-9568-432FB56A7973}" type="pres">
      <dgm:prSet presAssocID="{67547D84-6065-4A69-B821-3E794845FB5C}" presName="space" presStyleCnt="0"/>
      <dgm:spPr/>
    </dgm:pt>
    <dgm:pt modelId="{6F933AE3-5FA0-4919-BFEF-0E768AE4A0B3}" type="pres">
      <dgm:prSet presAssocID="{F0BF9EFB-FFED-4FFC-AE15-D0705D028C32}" presName="composite" presStyleCnt="0"/>
      <dgm:spPr/>
    </dgm:pt>
    <dgm:pt modelId="{60E9C774-DEC8-4324-9467-1AF6D692E539}" type="pres">
      <dgm:prSet presAssocID="{F0BF9EFB-FFED-4FFC-AE15-D0705D028C32}" presName="LShape" presStyleLbl="alignNode1" presStyleIdx="6" presStyleCnt="7"/>
      <dgm:spPr/>
    </dgm:pt>
    <dgm:pt modelId="{CC1A8315-2772-4993-98AA-C3898DE7CC07}" type="pres">
      <dgm:prSet presAssocID="{F0BF9EFB-FFED-4FFC-AE15-D0705D028C32}" presName="ParentText" presStyleLbl="revTx" presStyleIdx="3" presStyleCnt="4" custScaleX="104705" custLinFactNeighborX="1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F9BCB-4D9A-4834-B1AD-07AEECA6981C}" type="presOf" srcId="{D1EE5990-3A49-49B8-A394-0F98409D50E6}" destId="{70FE1EAD-C222-4C75-BB04-105B06500433}" srcOrd="0" destOrd="0" presId="urn:microsoft.com/office/officeart/2009/3/layout/StepUpProcess"/>
    <dgm:cxn modelId="{58B46535-BED8-4783-B919-65EC99B3D4A5}" srcId="{D1EE5990-3A49-49B8-A394-0F98409D50E6}" destId="{E6C488CF-1A85-4DB7-9863-31FA8A84CC7A}" srcOrd="2" destOrd="0" parTransId="{E39CFF93-4130-4357-9C16-2C1A02F1BFE8}" sibTransId="{67547D84-6065-4A69-B821-3E794845FB5C}"/>
    <dgm:cxn modelId="{FB3C7D1C-D763-47DF-885C-2E7B382F0999}" type="presOf" srcId="{27253627-1D08-4F40-B240-F05DB98E94C0}" destId="{DB4DF5B1-678F-474B-9111-9F546032BC04}" srcOrd="0" destOrd="0" presId="urn:microsoft.com/office/officeart/2009/3/layout/StepUpProcess"/>
    <dgm:cxn modelId="{F45EA0FC-DF7C-47D9-A978-39575E843792}" type="presOf" srcId="{28B10697-342C-43B0-A731-D13715F505A5}" destId="{97970E17-42B3-48E3-AD8A-767403AC5AF4}" srcOrd="0" destOrd="0" presId="urn:microsoft.com/office/officeart/2009/3/layout/StepUpProcess"/>
    <dgm:cxn modelId="{45ADEFE1-AA38-45DF-BE0F-37D906A8C9E6}" type="presOf" srcId="{E6C488CF-1A85-4DB7-9863-31FA8A84CC7A}" destId="{A0B774C6-A2C7-432F-A4B9-D58767507787}" srcOrd="0" destOrd="0" presId="urn:microsoft.com/office/officeart/2009/3/layout/StepUpProcess"/>
    <dgm:cxn modelId="{C9A16A71-80DA-4888-AA6C-C93EBA5FB1F4}" srcId="{D1EE5990-3A49-49B8-A394-0F98409D50E6}" destId="{28B10697-342C-43B0-A731-D13715F505A5}" srcOrd="0" destOrd="0" parTransId="{E344FEB6-5E18-4994-970F-56512D0BDE2D}" sibTransId="{9C76E93B-FB2A-4841-8DFE-A09ED58A09A5}"/>
    <dgm:cxn modelId="{D2EC1FEB-3EFF-44E2-AF72-20984697E64A}" srcId="{D1EE5990-3A49-49B8-A394-0F98409D50E6}" destId="{27253627-1D08-4F40-B240-F05DB98E94C0}" srcOrd="1" destOrd="0" parTransId="{0DEB1BCA-C989-4125-A2D3-5BA3C76BDC30}" sibTransId="{09334830-6395-440C-A841-1E5BBF75FD3D}"/>
    <dgm:cxn modelId="{9E5AB0EC-9B27-4B4E-A701-2AEF5DD79DF3}" type="presOf" srcId="{F0BF9EFB-FFED-4FFC-AE15-D0705D028C32}" destId="{CC1A8315-2772-4993-98AA-C3898DE7CC07}" srcOrd="0" destOrd="0" presId="urn:microsoft.com/office/officeart/2009/3/layout/StepUpProcess"/>
    <dgm:cxn modelId="{07BD9A44-349B-4754-845A-8468F73EEE3E}" srcId="{D1EE5990-3A49-49B8-A394-0F98409D50E6}" destId="{F0BF9EFB-FFED-4FFC-AE15-D0705D028C32}" srcOrd="3" destOrd="0" parTransId="{E560E767-621C-41FD-B143-BDCD512D9560}" sibTransId="{C4454556-D6DC-4C83-B130-C5D38D072FDC}"/>
    <dgm:cxn modelId="{F9F11244-CF8C-4227-845F-9BE491D3C0E9}" type="presParOf" srcId="{70FE1EAD-C222-4C75-BB04-105B06500433}" destId="{3628D669-DE90-42D8-8818-AD9AFFD7F9D0}" srcOrd="0" destOrd="0" presId="urn:microsoft.com/office/officeart/2009/3/layout/StepUpProcess"/>
    <dgm:cxn modelId="{002B4992-1794-4FF9-8FFE-495C470391D3}" type="presParOf" srcId="{3628D669-DE90-42D8-8818-AD9AFFD7F9D0}" destId="{C8220644-2055-429D-AE50-47045BAE9845}" srcOrd="0" destOrd="0" presId="urn:microsoft.com/office/officeart/2009/3/layout/StepUpProcess"/>
    <dgm:cxn modelId="{09EE9407-FE00-48D4-AD2B-881C69888D99}" type="presParOf" srcId="{3628D669-DE90-42D8-8818-AD9AFFD7F9D0}" destId="{97970E17-42B3-48E3-AD8A-767403AC5AF4}" srcOrd="1" destOrd="0" presId="urn:microsoft.com/office/officeart/2009/3/layout/StepUpProcess"/>
    <dgm:cxn modelId="{07C46C6B-92D7-46C1-B0F0-3358B8ABA666}" type="presParOf" srcId="{3628D669-DE90-42D8-8818-AD9AFFD7F9D0}" destId="{79F5C702-8DA0-456C-A6C9-F15D36764F30}" srcOrd="2" destOrd="0" presId="urn:microsoft.com/office/officeart/2009/3/layout/StepUpProcess"/>
    <dgm:cxn modelId="{B09E9531-AA9B-4ECD-97A6-C57C6A216B08}" type="presParOf" srcId="{70FE1EAD-C222-4C75-BB04-105B06500433}" destId="{B6C90F8B-7FBE-4C01-A6FE-0CEF63D1D499}" srcOrd="1" destOrd="0" presId="urn:microsoft.com/office/officeart/2009/3/layout/StepUpProcess"/>
    <dgm:cxn modelId="{07A54A3A-B974-4334-9F13-CAEB9F12A93A}" type="presParOf" srcId="{B6C90F8B-7FBE-4C01-A6FE-0CEF63D1D499}" destId="{78ABD829-C48F-4772-AE9D-21B2837A4B45}" srcOrd="0" destOrd="0" presId="urn:microsoft.com/office/officeart/2009/3/layout/StepUpProcess"/>
    <dgm:cxn modelId="{5DDBDE0F-EC1F-4CD2-A714-069049130684}" type="presParOf" srcId="{70FE1EAD-C222-4C75-BB04-105B06500433}" destId="{9AA49E6B-CAA5-433E-AF69-9BD907D78121}" srcOrd="2" destOrd="0" presId="urn:microsoft.com/office/officeart/2009/3/layout/StepUpProcess"/>
    <dgm:cxn modelId="{5F9FD5B4-9F83-46B6-9171-ABDF5B51D3FE}" type="presParOf" srcId="{9AA49E6B-CAA5-433E-AF69-9BD907D78121}" destId="{6D9A0BD8-5A93-4FC0-A134-F5F57E64FB29}" srcOrd="0" destOrd="0" presId="urn:microsoft.com/office/officeart/2009/3/layout/StepUpProcess"/>
    <dgm:cxn modelId="{A6F42764-C70C-4D71-AFB9-37469A942D05}" type="presParOf" srcId="{9AA49E6B-CAA5-433E-AF69-9BD907D78121}" destId="{DB4DF5B1-678F-474B-9111-9F546032BC04}" srcOrd="1" destOrd="0" presId="urn:microsoft.com/office/officeart/2009/3/layout/StepUpProcess"/>
    <dgm:cxn modelId="{1837C3D6-2373-4EA3-B1A2-658ABB42345F}" type="presParOf" srcId="{9AA49E6B-CAA5-433E-AF69-9BD907D78121}" destId="{3E5E471A-26BD-4567-841C-8F0821D22B7A}" srcOrd="2" destOrd="0" presId="urn:microsoft.com/office/officeart/2009/3/layout/StepUpProcess"/>
    <dgm:cxn modelId="{217894E6-7B48-454C-8589-D998D6DE625C}" type="presParOf" srcId="{70FE1EAD-C222-4C75-BB04-105B06500433}" destId="{D212731B-1107-4DD1-94C8-C250322CC341}" srcOrd="3" destOrd="0" presId="urn:microsoft.com/office/officeart/2009/3/layout/StepUpProcess"/>
    <dgm:cxn modelId="{CDF2C898-BCCC-4152-8B06-A10C4964ED26}" type="presParOf" srcId="{D212731B-1107-4DD1-94C8-C250322CC341}" destId="{9750110C-76C5-40D2-A15D-62BE98911C6C}" srcOrd="0" destOrd="0" presId="urn:microsoft.com/office/officeart/2009/3/layout/StepUpProcess"/>
    <dgm:cxn modelId="{88F82F5D-3056-4123-AC17-F213F6F90F72}" type="presParOf" srcId="{70FE1EAD-C222-4C75-BB04-105B06500433}" destId="{00375DAD-65C1-4C4D-AF9F-B6FDF5513AFB}" srcOrd="4" destOrd="0" presId="urn:microsoft.com/office/officeart/2009/3/layout/StepUpProcess"/>
    <dgm:cxn modelId="{E712C04F-254D-4FCA-BF57-2646B824E598}" type="presParOf" srcId="{00375DAD-65C1-4C4D-AF9F-B6FDF5513AFB}" destId="{A3CF1855-6DB5-40E8-B400-884228CA09D6}" srcOrd="0" destOrd="0" presId="urn:microsoft.com/office/officeart/2009/3/layout/StepUpProcess"/>
    <dgm:cxn modelId="{9D0ECAF0-E572-487B-9EEA-9CAA46FA0140}" type="presParOf" srcId="{00375DAD-65C1-4C4D-AF9F-B6FDF5513AFB}" destId="{A0B774C6-A2C7-432F-A4B9-D58767507787}" srcOrd="1" destOrd="0" presId="urn:microsoft.com/office/officeart/2009/3/layout/StepUpProcess"/>
    <dgm:cxn modelId="{712DE0EA-11FB-4D48-B346-D8572C071FB9}" type="presParOf" srcId="{00375DAD-65C1-4C4D-AF9F-B6FDF5513AFB}" destId="{0C2CB8FF-3C55-452F-9480-1688EB6A2544}" srcOrd="2" destOrd="0" presId="urn:microsoft.com/office/officeart/2009/3/layout/StepUpProcess"/>
    <dgm:cxn modelId="{5DBF2C63-32E8-4457-8A2F-6DE92A0CC5B7}" type="presParOf" srcId="{70FE1EAD-C222-4C75-BB04-105B06500433}" destId="{009CC5DE-83F3-4C04-A858-758A999DFF0D}" srcOrd="5" destOrd="0" presId="urn:microsoft.com/office/officeart/2009/3/layout/StepUpProcess"/>
    <dgm:cxn modelId="{24EE5343-00AD-4D3D-A0FE-92463C9A52A7}" type="presParOf" srcId="{009CC5DE-83F3-4C04-A858-758A999DFF0D}" destId="{EE13449E-1694-4A95-9568-432FB56A7973}" srcOrd="0" destOrd="0" presId="urn:microsoft.com/office/officeart/2009/3/layout/StepUpProcess"/>
    <dgm:cxn modelId="{D315C604-C35F-44F4-93CA-CA892DF5E89D}" type="presParOf" srcId="{70FE1EAD-C222-4C75-BB04-105B06500433}" destId="{6F933AE3-5FA0-4919-BFEF-0E768AE4A0B3}" srcOrd="6" destOrd="0" presId="urn:microsoft.com/office/officeart/2009/3/layout/StepUpProcess"/>
    <dgm:cxn modelId="{6E1C5990-0C9E-470A-82EE-68D11D25FB5D}" type="presParOf" srcId="{6F933AE3-5FA0-4919-BFEF-0E768AE4A0B3}" destId="{60E9C774-DEC8-4324-9467-1AF6D692E539}" srcOrd="0" destOrd="0" presId="urn:microsoft.com/office/officeart/2009/3/layout/StepUpProcess"/>
    <dgm:cxn modelId="{62AAE0E5-3A1D-4DD1-AFA5-85E6DD2328AB}" type="presParOf" srcId="{6F933AE3-5FA0-4919-BFEF-0E768AE4A0B3}" destId="{CC1A8315-2772-4993-98AA-C3898DE7CC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077CC-6B15-4A8E-851A-82F0344E20FE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CB70C6-2936-4F3A-900F-290E76ABAC83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Всероссийская спартакиада «Здоровье» среди профессорско-преподавательского состава и сотрудников вузов  и ДПО</a:t>
          </a:r>
          <a:endParaRPr lang="ru-RU" sz="1300" b="0" dirty="0">
            <a:solidFill>
              <a:schemeClr val="bg1"/>
            </a:solidFill>
            <a:latin typeface="Impact" panose="020B0806030902050204" pitchFamily="34" charset="0"/>
            <a:ea typeface="Arial Unicode MS"/>
          </a:endParaRPr>
        </a:p>
      </dgm:t>
    </dgm:pt>
    <dgm:pt modelId="{B2ACEB31-625C-47B4-8508-7E9C8205C0D7}" type="parTrans" cxnId="{24611891-9585-4270-B51C-1A074554A973}">
      <dgm:prSet/>
      <dgm:spPr/>
      <dgm:t>
        <a:bodyPr/>
        <a:lstStyle/>
        <a:p>
          <a:endParaRPr lang="ru-RU"/>
        </a:p>
      </dgm:t>
    </dgm:pt>
    <dgm:pt modelId="{4B5D4A34-6283-408A-BC29-445300938263}" type="sibTrans" cxnId="{24611891-9585-4270-B51C-1A074554A973}">
      <dgm:prSet/>
      <dgm:spPr/>
      <dgm:t>
        <a:bodyPr/>
        <a:lstStyle/>
        <a:p>
          <a:endParaRPr lang="ru-RU"/>
        </a:p>
      </dgm:t>
    </dgm:pt>
    <dgm:pt modelId="{B7701248-4494-4224-B872-88E9D8E24BF9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Всероссийский форум молодых ученых и специалистов аграрных образовательных и научных учреждений</a:t>
          </a:r>
          <a:endParaRPr lang="ru-RU" sz="1300" b="0" dirty="0">
            <a:solidFill>
              <a:schemeClr val="bg1"/>
            </a:solidFill>
            <a:latin typeface="Impact" panose="020B0806030902050204" pitchFamily="34" charset="0"/>
            <a:ea typeface="Arial Unicode MS"/>
          </a:endParaRPr>
        </a:p>
      </dgm:t>
    </dgm:pt>
    <dgm:pt modelId="{566629E6-1DEA-4EB8-B7EB-A4F28D3FCF51}" type="parTrans" cxnId="{DD91C596-A8C3-487F-AE31-CD2AA7BAAFEA}">
      <dgm:prSet/>
      <dgm:spPr/>
      <dgm:t>
        <a:bodyPr/>
        <a:lstStyle/>
        <a:p>
          <a:endParaRPr lang="ru-RU"/>
        </a:p>
      </dgm:t>
    </dgm:pt>
    <dgm:pt modelId="{7BDEA0D0-D639-4DA9-B620-A29557A3863F}" type="sibTrans" cxnId="{DD91C596-A8C3-487F-AE31-CD2AA7BAAFEA}">
      <dgm:prSet/>
      <dgm:spPr/>
      <dgm:t>
        <a:bodyPr/>
        <a:lstStyle/>
        <a:p>
          <a:endParaRPr lang="ru-RU"/>
        </a:p>
      </dgm:t>
    </dgm:pt>
    <dgm:pt modelId="{313E908B-CD19-4C06-A732-622F21157ED8}" type="pres">
      <dgm:prSet presAssocID="{1B8077CC-6B15-4A8E-851A-82F0344E20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BDB96B-CADA-4091-9BF0-85C5CEB622B7}" type="pres">
      <dgm:prSet presAssocID="{2CCB70C6-2936-4F3A-900F-290E76ABAC83}" presName="composite" presStyleCnt="0"/>
      <dgm:spPr/>
    </dgm:pt>
    <dgm:pt modelId="{3B2895D5-92AF-4C59-BAC5-1A2E27FFEC48}" type="pres">
      <dgm:prSet presAssocID="{2CCB70C6-2936-4F3A-900F-290E76ABAC83}" presName="LShape" presStyleLbl="alignNode1" presStyleIdx="0" presStyleCnt="3" custLinFactNeighborX="-11031" custLinFactNeighborY="473"/>
      <dgm:spPr/>
    </dgm:pt>
    <dgm:pt modelId="{89AE30CC-E2F5-427A-8D4B-948A5EE2C185}" type="pres">
      <dgm:prSet presAssocID="{2CCB70C6-2936-4F3A-900F-290E76ABAC8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3941E-F010-43A6-8431-775175C8B833}" type="pres">
      <dgm:prSet presAssocID="{2CCB70C6-2936-4F3A-900F-290E76ABAC83}" presName="Triangle" presStyleLbl="alignNode1" presStyleIdx="1" presStyleCnt="3"/>
      <dgm:spPr/>
    </dgm:pt>
    <dgm:pt modelId="{9DA09A2B-CBE0-4A55-89C4-31E4C4AD2536}" type="pres">
      <dgm:prSet presAssocID="{4B5D4A34-6283-408A-BC29-445300938263}" presName="sibTrans" presStyleCnt="0"/>
      <dgm:spPr/>
    </dgm:pt>
    <dgm:pt modelId="{590AA62B-55BB-4647-BE81-7392595ADC59}" type="pres">
      <dgm:prSet presAssocID="{4B5D4A34-6283-408A-BC29-445300938263}" presName="space" presStyleCnt="0"/>
      <dgm:spPr/>
    </dgm:pt>
    <dgm:pt modelId="{570CD034-AA22-4AA3-860F-7E9030841E10}" type="pres">
      <dgm:prSet presAssocID="{B7701248-4494-4224-B872-88E9D8E24BF9}" presName="composite" presStyleCnt="0"/>
      <dgm:spPr/>
    </dgm:pt>
    <dgm:pt modelId="{F607DDCA-B851-41A3-AC63-D8AAA6EF8144}" type="pres">
      <dgm:prSet presAssocID="{B7701248-4494-4224-B872-88E9D8E24BF9}" presName="LShape" presStyleLbl="alignNode1" presStyleIdx="2" presStyleCnt="3"/>
      <dgm:spPr/>
    </dgm:pt>
    <dgm:pt modelId="{7C202D42-2F24-46F2-9A15-2C0C6FAB71A7}" type="pres">
      <dgm:prSet presAssocID="{B7701248-4494-4224-B872-88E9D8E24BF9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65948-662A-405F-8FF8-595B17AC54E8}" type="presOf" srcId="{1B8077CC-6B15-4A8E-851A-82F0344E20FE}" destId="{313E908B-CD19-4C06-A732-622F21157ED8}" srcOrd="0" destOrd="0" presId="urn:microsoft.com/office/officeart/2009/3/layout/StepUpProcess"/>
    <dgm:cxn modelId="{74F86F3D-DF88-47A7-B8BF-B7E60C43EB15}" type="presOf" srcId="{2CCB70C6-2936-4F3A-900F-290E76ABAC83}" destId="{89AE30CC-E2F5-427A-8D4B-948A5EE2C185}" srcOrd="0" destOrd="0" presId="urn:microsoft.com/office/officeart/2009/3/layout/StepUpProcess"/>
    <dgm:cxn modelId="{DD91C596-A8C3-487F-AE31-CD2AA7BAAFEA}" srcId="{1B8077CC-6B15-4A8E-851A-82F0344E20FE}" destId="{B7701248-4494-4224-B872-88E9D8E24BF9}" srcOrd="1" destOrd="0" parTransId="{566629E6-1DEA-4EB8-B7EB-A4F28D3FCF51}" sibTransId="{7BDEA0D0-D639-4DA9-B620-A29557A3863F}"/>
    <dgm:cxn modelId="{24611891-9585-4270-B51C-1A074554A973}" srcId="{1B8077CC-6B15-4A8E-851A-82F0344E20FE}" destId="{2CCB70C6-2936-4F3A-900F-290E76ABAC83}" srcOrd="0" destOrd="0" parTransId="{B2ACEB31-625C-47B4-8508-7E9C8205C0D7}" sibTransId="{4B5D4A34-6283-408A-BC29-445300938263}"/>
    <dgm:cxn modelId="{926F2C91-680C-4105-848F-8568255DD1FB}" type="presOf" srcId="{B7701248-4494-4224-B872-88E9D8E24BF9}" destId="{7C202D42-2F24-46F2-9A15-2C0C6FAB71A7}" srcOrd="0" destOrd="0" presId="urn:microsoft.com/office/officeart/2009/3/layout/StepUpProcess"/>
    <dgm:cxn modelId="{C14C98B2-E267-4B0A-9F1B-19C218EF866A}" type="presParOf" srcId="{313E908B-CD19-4C06-A732-622F21157ED8}" destId="{7BBDB96B-CADA-4091-9BF0-85C5CEB622B7}" srcOrd="0" destOrd="0" presId="urn:microsoft.com/office/officeart/2009/3/layout/StepUpProcess"/>
    <dgm:cxn modelId="{3AB79498-CA17-4738-9021-053C7C01AADA}" type="presParOf" srcId="{7BBDB96B-CADA-4091-9BF0-85C5CEB622B7}" destId="{3B2895D5-92AF-4C59-BAC5-1A2E27FFEC48}" srcOrd="0" destOrd="0" presId="urn:microsoft.com/office/officeart/2009/3/layout/StepUpProcess"/>
    <dgm:cxn modelId="{5AA535AF-6FB9-4963-B590-C84CA86094B7}" type="presParOf" srcId="{7BBDB96B-CADA-4091-9BF0-85C5CEB622B7}" destId="{89AE30CC-E2F5-427A-8D4B-948A5EE2C185}" srcOrd="1" destOrd="0" presId="urn:microsoft.com/office/officeart/2009/3/layout/StepUpProcess"/>
    <dgm:cxn modelId="{F627C465-CBCB-4B0F-8AC1-AE3B287FCE5E}" type="presParOf" srcId="{7BBDB96B-CADA-4091-9BF0-85C5CEB622B7}" destId="{4573941E-F010-43A6-8431-775175C8B833}" srcOrd="2" destOrd="0" presId="urn:microsoft.com/office/officeart/2009/3/layout/StepUpProcess"/>
    <dgm:cxn modelId="{F55B960D-364E-47BD-A076-39E4E8D7C3B5}" type="presParOf" srcId="{313E908B-CD19-4C06-A732-622F21157ED8}" destId="{9DA09A2B-CBE0-4A55-89C4-31E4C4AD2536}" srcOrd="1" destOrd="0" presId="urn:microsoft.com/office/officeart/2009/3/layout/StepUpProcess"/>
    <dgm:cxn modelId="{F000C5C8-81CA-4381-86EA-92D540E5CFFC}" type="presParOf" srcId="{9DA09A2B-CBE0-4A55-89C4-31E4C4AD2536}" destId="{590AA62B-55BB-4647-BE81-7392595ADC59}" srcOrd="0" destOrd="0" presId="urn:microsoft.com/office/officeart/2009/3/layout/StepUpProcess"/>
    <dgm:cxn modelId="{BDB3969B-3427-4767-8284-4E65139EFB55}" type="presParOf" srcId="{313E908B-CD19-4C06-A732-622F21157ED8}" destId="{570CD034-AA22-4AA3-860F-7E9030841E10}" srcOrd="2" destOrd="0" presId="urn:microsoft.com/office/officeart/2009/3/layout/StepUpProcess"/>
    <dgm:cxn modelId="{E7EB89CC-9812-4B1C-9DFB-498858F7DB3C}" type="presParOf" srcId="{570CD034-AA22-4AA3-860F-7E9030841E10}" destId="{F607DDCA-B851-41A3-AC63-D8AAA6EF8144}" srcOrd="0" destOrd="0" presId="urn:microsoft.com/office/officeart/2009/3/layout/StepUpProcess"/>
    <dgm:cxn modelId="{EDC8CBB9-E20D-4202-ACF3-0D198069561D}" type="presParOf" srcId="{570CD034-AA22-4AA3-860F-7E9030841E10}" destId="{7C202D42-2F24-46F2-9A15-2C0C6FAB71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20644-2055-429D-AE50-47045BAE9845}">
      <dsp:nvSpPr>
        <dsp:cNvPr id="0" name=""/>
        <dsp:cNvSpPr/>
      </dsp:nvSpPr>
      <dsp:spPr>
        <a:xfrm rot="5400000">
          <a:off x="506064" y="2638582"/>
          <a:ext cx="1601539" cy="26649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970E17-42B3-48E3-AD8A-767403AC5AF4}">
      <dsp:nvSpPr>
        <dsp:cNvPr id="0" name=""/>
        <dsp:cNvSpPr/>
      </dsp:nvSpPr>
      <dsp:spPr>
        <a:xfrm>
          <a:off x="269561" y="3482253"/>
          <a:ext cx="2405910" cy="210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Times New Roman"/>
            </a:rPr>
            <a:t>Всероссийский конкурс на лучшую научную работу среди студентов, аспирантов и молодых ученых высших учебных заведений Минсельхоза России</a:t>
          </a:r>
          <a:endParaRPr lang="ru-RU" b="0" kern="1200" dirty="0">
            <a:solidFill>
              <a:schemeClr val="bg1"/>
            </a:solidFill>
          </a:endParaRPr>
        </a:p>
      </dsp:txBody>
      <dsp:txXfrm>
        <a:off x="269561" y="3482253"/>
        <a:ext cx="2405910" cy="2108921"/>
      </dsp:txXfrm>
    </dsp:sp>
    <dsp:sp modelId="{79F5C702-8DA0-456C-A6C9-F15D36764F30}">
      <dsp:nvSpPr>
        <dsp:cNvPr id="0" name=""/>
        <dsp:cNvSpPr/>
      </dsp:nvSpPr>
      <dsp:spPr>
        <a:xfrm>
          <a:off x="2221525" y="1974193"/>
          <a:ext cx="453945" cy="4539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51957"/>
            <a:satOff val="3492"/>
            <a:lumOff val="11339"/>
            <a:alphaOff val="0"/>
          </a:schemeClr>
        </a:solidFill>
        <a:ln w="15875" cap="flat" cmpd="sng" algn="ctr">
          <a:solidFill>
            <a:schemeClr val="accent1">
              <a:shade val="50000"/>
              <a:hueOff val="-51957"/>
              <a:satOff val="3492"/>
              <a:lumOff val="11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9A0BD8-5A93-4FC0-A134-F5F57E64FB29}">
      <dsp:nvSpPr>
        <dsp:cNvPr id="0" name=""/>
        <dsp:cNvSpPr/>
      </dsp:nvSpPr>
      <dsp:spPr>
        <a:xfrm rot="5400000">
          <a:off x="3422480" y="1907890"/>
          <a:ext cx="1601539" cy="26649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103915"/>
            <a:satOff val="6984"/>
            <a:lumOff val="22678"/>
            <a:alphaOff val="0"/>
          </a:schemeClr>
        </a:solidFill>
        <a:ln w="15875" cap="flat" cmpd="sng" algn="ctr">
          <a:solidFill>
            <a:schemeClr val="accent1">
              <a:shade val="50000"/>
              <a:hueOff val="-103915"/>
              <a:satOff val="6984"/>
              <a:lumOff val="22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4DF5B1-678F-474B-9111-9F546032BC04}">
      <dsp:nvSpPr>
        <dsp:cNvPr id="0" name=""/>
        <dsp:cNvSpPr/>
      </dsp:nvSpPr>
      <dsp:spPr>
        <a:xfrm>
          <a:off x="3225138" y="2772019"/>
          <a:ext cx="2405910" cy="210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Всероссийский Фестиваль студенческого творчества вузов Минсельхоза России</a:t>
          </a:r>
          <a:endParaRPr lang="ru-RU" sz="1300" b="0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3225138" y="2772019"/>
        <a:ext cx="2405910" cy="2108921"/>
      </dsp:txXfrm>
    </dsp:sp>
    <dsp:sp modelId="{3E5E471A-26BD-4567-841C-8F0821D22B7A}">
      <dsp:nvSpPr>
        <dsp:cNvPr id="0" name=""/>
        <dsp:cNvSpPr/>
      </dsp:nvSpPr>
      <dsp:spPr>
        <a:xfrm>
          <a:off x="5166829" y="1245375"/>
          <a:ext cx="453945" cy="4539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155872"/>
            <a:satOff val="10476"/>
            <a:lumOff val="34017"/>
            <a:alphaOff val="0"/>
          </a:schemeClr>
        </a:solidFill>
        <a:ln w="15875" cap="flat" cmpd="sng" algn="ctr">
          <a:solidFill>
            <a:schemeClr val="accent1">
              <a:shade val="50000"/>
              <a:hueOff val="-155872"/>
              <a:satOff val="10476"/>
              <a:lumOff val="34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CF1855-6DB5-40E8-B400-884228CA09D6}">
      <dsp:nvSpPr>
        <dsp:cNvPr id="0" name=""/>
        <dsp:cNvSpPr/>
      </dsp:nvSpPr>
      <dsp:spPr>
        <a:xfrm rot="5400000">
          <a:off x="6427505" y="1286823"/>
          <a:ext cx="1601539" cy="26649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155872"/>
            <a:satOff val="10476"/>
            <a:lumOff val="34017"/>
            <a:alphaOff val="0"/>
          </a:schemeClr>
        </a:solidFill>
        <a:ln w="15875" cap="flat" cmpd="sng" algn="ctr">
          <a:solidFill>
            <a:schemeClr val="accent1">
              <a:shade val="50000"/>
              <a:hueOff val="-155872"/>
              <a:satOff val="10476"/>
              <a:lumOff val="34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B774C6-A2C7-432F-A4B9-D58767507787}">
      <dsp:nvSpPr>
        <dsp:cNvPr id="0" name=""/>
        <dsp:cNvSpPr/>
      </dsp:nvSpPr>
      <dsp:spPr>
        <a:xfrm>
          <a:off x="6160169" y="2103221"/>
          <a:ext cx="2405910" cy="210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Универсиада высших учебных заведений Министерства сельского хозяйства Российской Федерации</a:t>
          </a:r>
          <a:endParaRPr lang="ru-RU" sz="1300" b="0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6160169" y="2103221"/>
        <a:ext cx="2405910" cy="2108921"/>
      </dsp:txXfrm>
    </dsp:sp>
    <dsp:sp modelId="{0C2CB8FF-3C55-452F-9480-1688EB6A2544}">
      <dsp:nvSpPr>
        <dsp:cNvPr id="0" name=""/>
        <dsp:cNvSpPr/>
      </dsp:nvSpPr>
      <dsp:spPr>
        <a:xfrm>
          <a:off x="8112133" y="1076539"/>
          <a:ext cx="453945" cy="4539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103915"/>
            <a:satOff val="6984"/>
            <a:lumOff val="22678"/>
            <a:alphaOff val="0"/>
          </a:schemeClr>
        </a:solidFill>
        <a:ln w="15875" cap="flat" cmpd="sng" algn="ctr">
          <a:solidFill>
            <a:schemeClr val="accent1">
              <a:shade val="50000"/>
              <a:hueOff val="-103915"/>
              <a:satOff val="6984"/>
              <a:lumOff val="22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E9C774-DEC8-4324-9467-1AF6D692E539}">
      <dsp:nvSpPr>
        <dsp:cNvPr id="0" name=""/>
        <dsp:cNvSpPr/>
      </dsp:nvSpPr>
      <dsp:spPr>
        <a:xfrm rot="5400000">
          <a:off x="9372809" y="-16066"/>
          <a:ext cx="1601539" cy="26649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51957"/>
            <a:satOff val="3492"/>
            <a:lumOff val="11339"/>
            <a:alphaOff val="0"/>
          </a:schemeClr>
        </a:solidFill>
        <a:ln w="15875" cap="flat" cmpd="sng" algn="ctr">
          <a:solidFill>
            <a:schemeClr val="accent1">
              <a:shade val="50000"/>
              <a:hueOff val="-51957"/>
              <a:satOff val="3492"/>
              <a:lumOff val="11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1A8315-2772-4993-98AA-C3898DE7CC07}">
      <dsp:nvSpPr>
        <dsp:cNvPr id="0" name=""/>
        <dsp:cNvSpPr/>
      </dsp:nvSpPr>
      <dsp:spPr>
        <a:xfrm>
          <a:off x="9054078" y="780172"/>
          <a:ext cx="2519108" cy="210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Слеты студенческих сельскохозяйственных отрядов вузов Минсельхоза России</a:t>
          </a:r>
          <a:endParaRPr lang="ru-RU" sz="1300" b="0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9054078" y="780172"/>
        <a:ext cx="2519108" cy="2108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895D5-92AF-4C59-BAC5-1A2E27FFEC48}">
      <dsp:nvSpPr>
        <dsp:cNvPr id="0" name=""/>
        <dsp:cNvSpPr/>
      </dsp:nvSpPr>
      <dsp:spPr>
        <a:xfrm rot="5400000">
          <a:off x="204257" y="213838"/>
          <a:ext cx="1373010" cy="22846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AE30CC-E2F5-427A-8D4B-948A5EE2C185}">
      <dsp:nvSpPr>
        <dsp:cNvPr id="0" name=""/>
        <dsp:cNvSpPr/>
      </dsp:nvSpPr>
      <dsp:spPr>
        <a:xfrm>
          <a:off x="227088" y="889964"/>
          <a:ext cx="2062601" cy="180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Всероссийская спартакиада «Здоровье» среди профессорско-преподавательского состава и сотрудников вузов  и ДПО</a:t>
          </a:r>
          <a:endParaRPr lang="ru-RU" sz="1300" b="0" kern="1200" dirty="0">
            <a:solidFill>
              <a:schemeClr val="bg1"/>
            </a:solidFill>
            <a:latin typeface="Impact" panose="020B0806030902050204" pitchFamily="34" charset="0"/>
            <a:ea typeface="Arial Unicode MS"/>
          </a:endParaRPr>
        </a:p>
      </dsp:txBody>
      <dsp:txXfrm>
        <a:off x="227088" y="889964"/>
        <a:ext cx="2062601" cy="1807991"/>
      </dsp:txXfrm>
    </dsp:sp>
    <dsp:sp modelId="{4573941E-F010-43A6-8431-775175C8B833}">
      <dsp:nvSpPr>
        <dsp:cNvPr id="0" name=""/>
        <dsp:cNvSpPr/>
      </dsp:nvSpPr>
      <dsp:spPr>
        <a:xfrm>
          <a:off x="1900520" y="39145"/>
          <a:ext cx="389170" cy="3891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07DDCA-B851-41A3-AC63-D8AAA6EF8144}">
      <dsp:nvSpPr>
        <dsp:cNvPr id="0" name=""/>
        <dsp:cNvSpPr/>
      </dsp:nvSpPr>
      <dsp:spPr>
        <a:xfrm rot="5400000">
          <a:off x="2981306" y="-417476"/>
          <a:ext cx="1373010" cy="22846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202D42-2F24-46F2-9A15-2C0C6FAB71A7}">
      <dsp:nvSpPr>
        <dsp:cNvPr id="0" name=""/>
        <dsp:cNvSpPr/>
      </dsp:nvSpPr>
      <dsp:spPr>
        <a:xfrm>
          <a:off x="2752116" y="265144"/>
          <a:ext cx="2062601" cy="180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  <a:latin typeface="Impact" panose="020B0806030902050204" pitchFamily="34" charset="0"/>
              <a:ea typeface="Arial Unicode MS"/>
            </a:rPr>
            <a:t>Всероссийский форум молодых ученых и специалистов аграрных образовательных и научных учреждений</a:t>
          </a:r>
          <a:endParaRPr lang="ru-RU" sz="1300" b="0" kern="1200" dirty="0">
            <a:solidFill>
              <a:schemeClr val="bg1"/>
            </a:solidFill>
            <a:latin typeface="Impact" panose="020B0806030902050204" pitchFamily="34" charset="0"/>
            <a:ea typeface="Arial Unicode MS"/>
          </a:endParaRPr>
        </a:p>
      </dsp:txBody>
      <dsp:txXfrm>
        <a:off x="2752116" y="265144"/>
        <a:ext cx="2062601" cy="180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0.74138</cdr:x>
      <cdr:y>0.33333</cdr:y>
    </cdr:from>
    <cdr:to>
      <cdr:x>0.85085</cdr:x>
      <cdr:y>0.51737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268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80%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0.02615</cdr:x>
      <cdr:y>0.25675</cdr:y>
    </cdr:from>
    <cdr:to>
      <cdr:x>0.13562</cdr:x>
      <cdr:y>0.44079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212" y="1275672"/>
          <a:ext cx="1219193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0.14655</cdr:x>
      <cdr:y>0.10145</cdr:y>
    </cdr:from>
    <cdr:to>
      <cdr:x>0.25602</cdr:x>
      <cdr:y>0.28549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16%</a:t>
          </a:r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28A8B4-1F40-4D6B-85CE-73150BEE0F28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6" y="9430218"/>
            <a:ext cx="2944813" cy="498007"/>
          </a:xfrm>
          <a:prstGeom prst="rect">
            <a:avLst/>
          </a:prstGeom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82763-5078-49EB-8F2D-870D3C420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963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4340C-62CD-4120-9954-EC62BE00BB8D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9" tIns="46445" rIns="92889" bIns="4644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8956"/>
            <a:ext cx="5438775" cy="3909039"/>
          </a:xfrm>
          <a:prstGeom prst="rect">
            <a:avLst/>
          </a:prstGeom>
        </p:spPr>
        <p:txBody>
          <a:bodyPr vert="horz" lIns="92889" tIns="46445" rIns="92889" bIns="4644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218"/>
            <a:ext cx="2944813" cy="498007"/>
          </a:xfrm>
          <a:prstGeom prst="rect">
            <a:avLst/>
          </a:prstGeom>
        </p:spPr>
        <p:txBody>
          <a:bodyPr vert="horz" lIns="92889" tIns="46445" rIns="92889" bIns="4644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6" y="9430218"/>
            <a:ext cx="2944813" cy="498007"/>
          </a:xfrm>
          <a:prstGeom prst="rect">
            <a:avLst/>
          </a:prstGeom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57891D-1290-404E-8C7A-99B9FA2B1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256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80" indent="-2866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386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214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449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92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735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378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021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B5CD02-19BD-4842-9388-56B780C3B57B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96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80" indent="-2866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386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214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449" indent="-229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92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735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378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021" indent="-229321" defTabSz="4586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B5CD02-19BD-4842-9388-56B780C3B57B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72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1591" indent="-285227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0909" indent="-22818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7272" indent="-22818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3636" indent="-22818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09999" indent="-2281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66363" indent="-2281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2726" indent="-2281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79090" indent="-2281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F6F31-73AB-4ECC-A980-77A94527519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B088DB-02B3-4D1A-ACD5-E10F051F20DE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xfrm>
            <a:off x="906357" y="4716027"/>
            <a:ext cx="4984962" cy="4467146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2016" y="9432051"/>
            <a:ext cx="2945659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5" tIns="45642" rIns="91285" bIns="45642" anchor="b"/>
          <a:lstStyle/>
          <a:p>
            <a:pPr algn="r"/>
            <a:fld id="{16E32928-D5A1-4A7D-90D0-650B2F28038B}" type="slidenum">
              <a:rPr lang="ru-RU" altLang="ru-RU" sz="1200">
                <a:latin typeface="Times New Roman" pitchFamily="18" charset="0"/>
              </a:rPr>
              <a:pPr algn="r"/>
              <a:t>7</a:t>
            </a:fld>
            <a:endParaRPr lang="ru-RU" alt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8873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fld id="{3D9D92AE-54C8-4A5E-8E71-CDB0ABC9E157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F3E0E45D-0CE5-4B19-9276-26220A484C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901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69795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23665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24471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83049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84078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92802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FA60F-5DA0-4B94-A613-D324896B58AE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67678-BF0F-4B47-A46F-EFDC77F264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706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21278-21A8-404F-B3E7-A9C4DE6B5677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8781-574D-4AB8-A00B-4E7D3FD41F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498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567E4-2439-4B4D-9E0C-A44AA2A4D96F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43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56444-DBFB-4420-A069-2EC8B6A5F2E8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1CDC-C003-41E0-A4C7-CD02BEBE15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484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6C635-6600-40A7-A3E1-DCE9E36925C8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03A1C-CA50-4073-844C-4831FB3F27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96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19E30-A849-401A-BB97-051F4B29167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DB4FD-5FFE-4203-AA8C-A03B54AFF5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357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21C37-5F59-4A6D-8948-8E15EBA4698D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75CF8-06A8-4F71-A5BD-2A537EDC4E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9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9181A-22A6-4FC1-930E-58836DF5F48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DAE9A-71BF-485E-9538-012D9B9B2E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118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FC9CE-429A-4E4B-86BA-1233DB408F48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58F2-41E7-4AD4-B7FF-24B8F77471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186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3B8ED-B452-46E7-9C2E-D761B9474483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9481F-C85B-431A-93D1-0E48D9F2BD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135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373D21-0364-4465-9AD5-875E75D066F0}" type="datetime1">
              <a:rPr lang="ru-RU" smtClean="0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C422B-F490-4689-A2DE-B1EDC98ACA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2821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  <p:sldLayoutId id="2147485005" r:id="rId15"/>
    <p:sldLayoutId id="2147485006" r:id="rId16"/>
    <p:sldLayoutId id="214748500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hyperlink" Target="http://vetapteka18.ru/sites/default/files/product/952a116cbb8fd31002171edab4fe4b9a.jpg" TargetMode="External"/><Relationship Id="rId9" Type="http://schemas.openxmlformats.org/officeDocument/2006/relationships/image" Target="file:///C:\Users\kuzmin\AppData\Local\Temp\FineReader10\media\image4.j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3584067" y="247655"/>
            <a:ext cx="7738054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006C31"/>
                </a:solidFill>
                <a:latin typeface="+mn-lt"/>
              </a:rPr>
              <a:t>Министерство сельского хозяйства Российской Федерации</a:t>
            </a:r>
          </a:p>
          <a:p>
            <a:pPr eaLnBrk="1" hangingPunct="1">
              <a:lnSpc>
                <a:spcPct val="3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dirty="0" smtClean="0">
                <a:solidFill>
                  <a:srgbClr val="006C31"/>
                </a:solidFill>
                <a:latin typeface="+mn-lt"/>
              </a:rPr>
              <a:t>Департамент научно-технологической политики и образования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72639" y="2405052"/>
            <a:ext cx="908181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аграрном образовании и научной деятельности образовательных организаций высшего образования, подведомственных Минсельхозу России</a:t>
            </a:r>
          </a:p>
          <a:p>
            <a:pPr algn="ctr"/>
            <a:endParaRPr lang="ru-RU" sz="2000" b="1" dirty="0" smtClean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ведущий советник отдела образования И.М. Сутугина</a:t>
            </a:r>
          </a:p>
          <a:p>
            <a:pPr algn="r"/>
            <a:endParaRPr lang="ru-RU" sz="3600" b="1" dirty="0" smtClean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Саратов – 19 – 20 сентября 2019 г.</a:t>
            </a:r>
          </a:p>
          <a:p>
            <a:pPr algn="ctr"/>
            <a:endParaRPr lang="ru-RU" sz="3600" b="1" dirty="0" smtClean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s://img-fotki.yandex.ru/get/4410/129117329.0/0_bcbb0_22b8d445_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3691"/>
            <a:ext cx="1736333" cy="18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4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Научная деятельность образовательных организаций высшего образования, подведомственных Минсельхозу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2018 году вузами за счет средств федерального бюджета выполнялись прикладные научные исследования по 163 темам, объем средств составил 202 млн. рублей.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(В 2017 – 151 тема. В 2016 – 133 темы. В 2015 – 94 темы)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DAE9A-71BF-485E-9538-012D9B9B2EA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работ: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Создание новых сортов и гибридов сельскохозяйственных растений (9% всех исследований)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Брянский ГАУ, </a:t>
            </a:r>
            <a:r>
              <a:rPr lang="ru-RU" dirty="0" err="1" smtClean="0"/>
              <a:t>Бшкирский</a:t>
            </a:r>
            <a:r>
              <a:rPr lang="ru-RU" dirty="0" smtClean="0"/>
              <a:t> ГАУ, Горский ГАУ, Ижевская ГСХА, Красноярский ГАУ, Оренбургский ГАУ, Орловский ГАУ, Пензенский ГАУ, РГАУ-МСХА имени К.А. Тимирязева, Рязанский ГАТУ, Смоленская ГСХА, Мичуринский ГАУ, Воронежский ГАУ, Курская ГСХА, Кузбасская ГСХА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316" y="482332"/>
            <a:ext cx="9905999" cy="3541714"/>
          </a:xfrm>
        </p:spPr>
        <p:txBody>
          <a:bodyPr/>
          <a:lstStyle/>
          <a:p>
            <a:r>
              <a:rPr lang="ru-RU" dirty="0" smtClean="0"/>
              <a:t>2. Развитие конкурентоспособного племенного животноводства </a:t>
            </a:r>
            <a:br>
              <a:rPr lang="ru-RU" dirty="0" smtClean="0"/>
            </a:br>
            <a:r>
              <a:rPr lang="ru-RU" dirty="0" smtClean="0"/>
              <a:t>(2 % всех исследований)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ГАУ Северного Зауралья, </a:t>
            </a:r>
            <a:r>
              <a:rPr lang="ru-RU" dirty="0" err="1" smtClean="0"/>
              <a:t>МГАВМиБ</a:t>
            </a:r>
            <a:r>
              <a:rPr lang="ru-RU" dirty="0" smtClean="0"/>
              <a:t> имени К.И. Скрябина, Алтайский ГАУ, Бурятская ГСХА, Казанская ГАВМ, </a:t>
            </a:r>
            <a:r>
              <a:rPr lang="ru-RU" dirty="0" err="1" smtClean="0"/>
              <a:t>СПбГАВМ</a:t>
            </a:r>
            <a:r>
              <a:rPr lang="ru-RU" dirty="0" smtClean="0"/>
              <a:t>, Донской ГАУ, Саратовский ГАУ, Ярославская ГСХА.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0864" y="831653"/>
            <a:ext cx="9905999" cy="3541714"/>
          </a:xfrm>
        </p:spPr>
        <p:txBody>
          <a:bodyPr/>
          <a:lstStyle/>
          <a:p>
            <a:r>
              <a:rPr lang="ru-RU" dirty="0" smtClean="0"/>
              <a:t>3. Создание и внедрение технологий производства высококачественных кормов, кормовых добавок для животных и лекарственных средств для ветеринарного применения ( 8 % всех разработок)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Вологодская ГМХА, Кузбасская ГСХА, Ульяновский ГАУ, Южно-Уральский ГАУ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1138" y="585072"/>
            <a:ext cx="9905999" cy="4778037"/>
          </a:xfrm>
        </p:spPr>
        <p:txBody>
          <a:bodyPr>
            <a:normAutofit/>
          </a:bodyPr>
          <a:lstStyle/>
          <a:p>
            <a:r>
              <a:rPr lang="ru-RU" dirty="0" smtClean="0"/>
              <a:t>4. Создание и внедрение технологи производства пестицидов и </a:t>
            </a:r>
            <a:r>
              <a:rPr lang="ru-RU" dirty="0" err="1" smtClean="0"/>
              <a:t>агрохимикатов</a:t>
            </a:r>
            <a:r>
              <a:rPr lang="ru-RU" dirty="0" smtClean="0"/>
              <a:t> биологического происхождения для применения в сельском хозяйстве (10,5 % )</a:t>
            </a:r>
          </a:p>
          <a:p>
            <a:pPr>
              <a:buNone/>
            </a:pPr>
            <a:r>
              <a:rPr lang="ru-RU" dirty="0" smtClean="0"/>
              <a:t>Алтайский ГАУ, Башкирский ГАУ</a:t>
            </a:r>
          </a:p>
          <a:p>
            <a:endParaRPr lang="ru-RU" dirty="0" smtClean="0"/>
          </a:p>
          <a:p>
            <a:r>
              <a:rPr lang="ru-RU" dirty="0" smtClean="0"/>
              <a:t>5. Переработка и хранение сельскохозяйственной продукции, сырья и продовольствия</a:t>
            </a:r>
          </a:p>
          <a:p>
            <a:pPr>
              <a:buNone/>
            </a:pPr>
            <a:r>
              <a:rPr lang="ru-RU" dirty="0" smtClean="0"/>
              <a:t>Иркутский ГАУ, Нижегородская ГСХА, Самарский ГАУ, Якутская ГСХА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0590" y="759734"/>
            <a:ext cx="9905999" cy="3541714"/>
          </a:xfrm>
        </p:spPr>
        <p:txBody>
          <a:bodyPr/>
          <a:lstStyle/>
          <a:p>
            <a:r>
              <a:rPr lang="ru-RU" dirty="0" smtClean="0"/>
              <a:t>Умное сельское хозяйство, роботизация АПК, цифровое сельское хозяйство (Белгородский ГАУ, Ивановская ГСХА, РГАУ-МСХА, Южно-Уральский ГАУ), ГИС-технологии (Омский ГАУ), созданы новые перспективные образцы сельскохозяйственной техники, почвообрабатывающих орудий и оборудования (Воронежский ГАУ, Горский ГАУ, Казанский ГАУ).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096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Федеральные центры прогнозирования и мониторинга научно-технологического развития АПК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1412" y="1428108"/>
            <a:ext cx="9905999" cy="436309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Рыбохозяйственный</a:t>
            </a:r>
            <a:r>
              <a:rPr lang="ru-RU" dirty="0" smtClean="0"/>
              <a:t> комплекс, включая промысел, </a:t>
            </a:r>
            <a:r>
              <a:rPr lang="ru-RU" dirty="0" err="1" smtClean="0"/>
              <a:t>аквакультуру</a:t>
            </a:r>
            <a:r>
              <a:rPr lang="ru-RU" dirty="0" smtClean="0"/>
              <a:t> и переработку водных биоресурсов (Дагестанский ГАУ);</a:t>
            </a:r>
          </a:p>
          <a:p>
            <a:pPr marL="457200" indent="-457200">
              <a:buAutoNum type="arabicPeriod"/>
            </a:pPr>
            <a:r>
              <a:rPr lang="ru-RU" dirty="0" smtClean="0"/>
              <a:t>Точное сельское хозяйство, автоматизация и роботизация (Кубанский ГАУ);</a:t>
            </a:r>
          </a:p>
          <a:p>
            <a:pPr marL="457200" indent="-457200">
              <a:buAutoNum type="arabicPeriod"/>
            </a:pPr>
            <a:r>
              <a:rPr lang="ru-RU" dirty="0" smtClean="0"/>
              <a:t>Переработка сельскохозяйственного сырья в пищевую, кормовую и иную продукцию (Саратовский ГАУ);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Мелиорация, восстановление земельных ресурсов, эффективное и безопасное использование удобрений и </a:t>
            </a:r>
            <a:r>
              <a:rPr lang="ru-RU" dirty="0" err="1" smtClean="0"/>
              <a:t>агрохимикатов</a:t>
            </a:r>
            <a:r>
              <a:rPr lang="ru-RU" dirty="0" smtClean="0"/>
              <a:t> (Белгородский ГАУ);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Растениеводство, включая семеноводство и органическое земледелие (Новосибирский ГАУ);</a:t>
            </a:r>
          </a:p>
          <a:p>
            <a:pPr marL="457200" indent="-457200">
              <a:buAutoNum type="arabicPeriod"/>
            </a:pPr>
            <a:r>
              <a:rPr lang="ru-RU" dirty="0" smtClean="0"/>
              <a:t>Платформенные биотехнологии для агропромышленного комплекса (РГАУ-МСХА имени К.А. Тимирязева);</a:t>
            </a:r>
          </a:p>
          <a:p>
            <a:pPr marL="457200" indent="-457200">
              <a:buAutoNum type="arabicPeriod"/>
            </a:pPr>
            <a:r>
              <a:rPr lang="ru-RU" dirty="0" smtClean="0"/>
              <a:t>Животноводство, включая ветеринарию и племенное дело (Ставропольский ГАУ).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ятиугольник 30"/>
          <p:cNvSpPr/>
          <p:nvPr/>
        </p:nvSpPr>
        <p:spPr>
          <a:xfrm flipH="1">
            <a:off x="2560319" y="1346147"/>
            <a:ext cx="3185727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18</a:t>
            </a:r>
            <a:r>
              <a:rPr lang="ru-RU" sz="24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сортов 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и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гибридов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148" y="1325126"/>
            <a:ext cx="1611408" cy="87125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2" descr="http://vetapteka18.ru/sites/default/files/styles/product_page_preview/public/product/952a116cbb8fd31002171edab4fe4b9a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9" b="11055"/>
          <a:stretch/>
        </p:blipFill>
        <p:spPr bwMode="auto">
          <a:xfrm>
            <a:off x="748147" y="2533758"/>
            <a:ext cx="1653468" cy="10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кукуруза 2 ва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14" y="3708434"/>
            <a:ext cx="1586204" cy="103986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ятиугольник 36"/>
          <p:cNvSpPr/>
          <p:nvPr/>
        </p:nvSpPr>
        <p:spPr>
          <a:xfrm flipH="1">
            <a:off x="2560319" y="2548174"/>
            <a:ext cx="3185727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10 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</a:rPr>
              <a:t>программных продуктов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38" name="Пятиугольник 37"/>
          <p:cNvSpPr/>
          <p:nvPr/>
        </p:nvSpPr>
        <p:spPr>
          <a:xfrm flipH="1">
            <a:off x="2594185" y="3740797"/>
            <a:ext cx="3185727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43 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</a:rPr>
              <a:t>технологии производства с.-х. продукции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43" name="Пятиугольник 42"/>
          <p:cNvSpPr/>
          <p:nvPr/>
        </p:nvSpPr>
        <p:spPr>
          <a:xfrm flipH="1">
            <a:off x="7787338" y="1448274"/>
            <a:ext cx="3832640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78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патентов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</a:endParaRPr>
          </a:p>
        </p:txBody>
      </p:sp>
      <p:sp>
        <p:nvSpPr>
          <p:cNvPr id="44" name="Пятиугольник 43"/>
          <p:cNvSpPr/>
          <p:nvPr/>
        </p:nvSpPr>
        <p:spPr>
          <a:xfrm flipH="1">
            <a:off x="7780107" y="2671719"/>
            <a:ext cx="3798775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32 научные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рекомендации для производства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</a:endParaRPr>
          </a:p>
        </p:txBody>
      </p:sp>
      <p:pic>
        <p:nvPicPr>
          <p:cNvPr id="45" name="Рисунок 44"/>
          <p:cNvPicPr/>
          <p:nvPr/>
        </p:nvPicPr>
        <p:blipFill rotWithShape="1">
          <a:blip r:embed="rId7" cstate="print"/>
          <a:srcRect l="29725" t="12883" r="31326" b="17666"/>
          <a:stretch/>
        </p:blipFill>
        <p:spPr bwMode="auto">
          <a:xfrm>
            <a:off x="6480043" y="1316198"/>
            <a:ext cx="1139957" cy="123289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7" name="Picture 5" descr="C:\Users\kuzmin\AppData\Local\Temp\FineReader10\media\image4.jpeg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43" y="2737218"/>
            <a:ext cx="1057585" cy="10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ятиугольник 48"/>
          <p:cNvSpPr/>
          <p:nvPr/>
        </p:nvSpPr>
        <p:spPr>
          <a:xfrm flipH="1">
            <a:off x="5250315" y="5086972"/>
            <a:ext cx="3185727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Calibri"/>
              </a:rPr>
              <a:t>460 публикаций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 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</a:endParaRPr>
          </a:p>
        </p:txBody>
      </p:sp>
      <p:pic>
        <p:nvPicPr>
          <p:cNvPr id="50" name="Рисунок 49"/>
          <p:cNvPicPr/>
          <p:nvPr/>
        </p:nvPicPr>
        <p:blipFill rotWithShape="1">
          <a:blip r:embed="rId10" cstate="print"/>
          <a:srcRect l="17945" t="13896" r="38829" b="70551"/>
          <a:stretch/>
        </p:blipFill>
        <p:spPr bwMode="auto">
          <a:xfrm>
            <a:off x="2900737" y="5174937"/>
            <a:ext cx="2148815" cy="466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" name="Рисунок 50"/>
          <p:cNvPicPr/>
          <p:nvPr/>
        </p:nvPicPr>
        <p:blipFill rotWithShape="1">
          <a:blip r:embed="rId11" cstate="print"/>
          <a:srcRect t="46179" r="68947" b="38428"/>
          <a:stretch/>
        </p:blipFill>
        <p:spPr bwMode="auto">
          <a:xfrm>
            <a:off x="2900737" y="5632640"/>
            <a:ext cx="2148815" cy="73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Номер слайда 14"/>
          <p:cNvSpPr txBox="1">
            <a:spLocks/>
          </p:cNvSpPr>
          <p:nvPr/>
        </p:nvSpPr>
        <p:spPr>
          <a:xfrm>
            <a:off x="9077373" y="6356351"/>
            <a:ext cx="2844800" cy="3651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4889F-36E0-4DF9-9AAE-4424FD09820D}" type="slidenum">
              <a:rPr lang="ru-RU" altLang="ru-RU" sz="1200">
                <a:solidFill>
                  <a:schemeClr val="tx1">
                    <a:tint val="75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ru-RU" alt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39493" y="260648"/>
            <a:ext cx="10470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РЕЗУЛЬТАТИВНОСТЬ ИССЛЕДОВАНИЙ ВУЗОВ В 2018 ГОДУ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" y="44550"/>
            <a:ext cx="127635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ятиугольник 17"/>
          <p:cNvSpPr/>
          <p:nvPr/>
        </p:nvSpPr>
        <p:spPr>
          <a:xfrm flipH="1">
            <a:off x="6462445" y="3851535"/>
            <a:ext cx="5320208" cy="1001941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Апробация на 173 предприятиях АПК субъектов РФ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7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31137" y="667267"/>
            <a:ext cx="9905999" cy="35417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Разработки были представлены на 15 международных, 30 российских и 50 региональных выставках.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Научные результаты представлены на 15 международных (в США, Чехии, Молдове, Белоруссии и др.) , 30 российских и 50 региональных выставках.</a:t>
            </a:r>
          </a:p>
          <a:p>
            <a:pPr>
              <a:buNone/>
            </a:pPr>
            <a:r>
              <a:rPr lang="ru-RU" dirty="0" smtClean="0"/>
              <a:t>Научные результаты доложены на 15 международных и 45 российских научно-практических конференциях.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AE9A-71BF-485E-9538-012D9B9B2EA2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исследованиях принимали участие 962 человека, в том числе 46% - молодые ученые и исследователи.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5562" y="162804"/>
            <a:ext cx="887216" cy="77694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 flipV="1">
            <a:off x="1" y="6858000"/>
            <a:ext cx="12192000" cy="45719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11518085" y="6375633"/>
            <a:ext cx="394282" cy="48236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C31"/>
                </a:solidFill>
              </a:rPr>
              <a:t>2</a:t>
            </a:r>
            <a:endParaRPr lang="ru-RU" dirty="0">
              <a:solidFill>
                <a:srgbClr val="006C31"/>
              </a:solidFill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644073" y="195296"/>
            <a:ext cx="83556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Сеть учреждений высшего образования </a:t>
            </a:r>
            <a:br>
              <a:rPr lang="ru-RU" altLang="ru-RU" sz="2200" b="1" dirty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200" b="1" dirty="0">
                <a:solidFill>
                  <a:srgbClr val="006C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Российской Федерации в разрезе федеральных округов </a:t>
            </a:r>
            <a:endParaRPr lang="en-US" altLang="ru-RU" sz="2200" b="1" dirty="0">
              <a:solidFill>
                <a:srgbClr val="006C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746" y="939748"/>
            <a:ext cx="9086258" cy="61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2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851" y="3836566"/>
            <a:ext cx="6912768" cy="2760787"/>
          </a:xfrm>
          <a:prstGeom prst="rect">
            <a:avLst/>
          </a:prstGeom>
        </p:spPr>
      </p:pic>
      <p:sp>
        <p:nvSpPr>
          <p:cNvPr id="15" name="Номер слайда 14"/>
          <p:cNvSpPr txBox="1">
            <a:spLocks/>
          </p:cNvSpPr>
          <p:nvPr/>
        </p:nvSpPr>
        <p:spPr>
          <a:xfrm>
            <a:off x="9077373" y="6356351"/>
            <a:ext cx="2844800" cy="365125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4889F-36E0-4DF9-9AAE-4424FD09820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3026482376"/>
              </p:ext>
            </p:extLst>
          </p:nvPr>
        </p:nvGraphicFramePr>
        <p:xfrm>
          <a:off x="348986" y="718146"/>
          <a:ext cx="11573187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335361" y="6265093"/>
            <a:ext cx="2886279" cy="390881"/>
          </a:xfrm>
        </p:spPr>
        <p:txBody>
          <a:bodyPr/>
          <a:lstStyle/>
          <a:p>
            <a:pPr>
              <a:defRPr/>
            </a:pPr>
            <a:fld id="{BC4DAE9A-71BF-485E-9538-012D9B9B2EA2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9493" y="251356"/>
            <a:ext cx="10470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МОЛОДЕЖНАЯ ПОЛИТИКА В СИСТЕМЕ АГРАРНОГО ОБРАЗОВАНИЯ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" y="44550"/>
            <a:ext cx="127635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0255708"/>
              </p:ext>
            </p:extLst>
          </p:nvPr>
        </p:nvGraphicFramePr>
        <p:xfrm>
          <a:off x="704763" y="692696"/>
          <a:ext cx="481517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41643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719667" y="188913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hlink"/>
                </a:solidFill>
              </a:rPr>
              <a:t>        БЛАГОДАРЮ ЗА ВНИМАНИЕ!</a:t>
            </a:r>
          </a:p>
        </p:txBody>
      </p:sp>
      <p:sp>
        <p:nvSpPr>
          <p:cNvPr id="1638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A8BA2B-AE84-40F2-AB99-4E2759CB6330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200151" y="2708275"/>
            <a:ext cx="10058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endParaRPr lang="ru-RU" altLang="ru-RU" sz="2600" b="1" dirty="0" smtClean="0">
              <a:solidFill>
                <a:schemeClr val="bg1"/>
              </a:solidFill>
            </a:endParaRPr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600" b="1" dirty="0" smtClean="0"/>
              <a:t>Сутугина </a:t>
            </a:r>
            <a:r>
              <a:rPr lang="ru-RU" altLang="ru-RU" sz="2600" b="1" dirty="0"/>
              <a:t>Ирина Михайловна</a:t>
            </a:r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endParaRPr lang="ru-RU" altLang="ru-RU" sz="1400" b="1" dirty="0"/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600" dirty="0"/>
              <a:t>в</a:t>
            </a:r>
            <a:r>
              <a:rPr lang="ru-RU" altLang="ru-RU" sz="2600" dirty="0" smtClean="0"/>
              <a:t>едущий </a:t>
            </a:r>
            <a:r>
              <a:rPr lang="ru-RU" altLang="ru-RU" sz="2600" dirty="0"/>
              <a:t>советник отдела образования</a:t>
            </a:r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600" dirty="0"/>
              <a:t>Департамента научно-технологической политики и образования Минсельхоза России</a:t>
            </a:r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endParaRPr lang="en-US" altLang="ru-RU" sz="2600" dirty="0"/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600" dirty="0"/>
              <a:t>Телефон: 8 (499) 975-32-36 </a:t>
            </a:r>
          </a:p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ru-RU" sz="2600" dirty="0"/>
              <a:t>E-mail</a:t>
            </a:r>
            <a:r>
              <a:rPr lang="ru-RU" altLang="ru-RU" sz="2600" dirty="0"/>
              <a:t>: </a:t>
            </a:r>
            <a:r>
              <a:rPr lang="en-US" altLang="ru-RU" sz="2600" dirty="0"/>
              <a:t>i.sutugina@mcx.ru </a:t>
            </a:r>
            <a:endParaRPr lang="ru-RU" altLang="ru-RU" sz="3200" dirty="0"/>
          </a:p>
        </p:txBody>
      </p:sp>
      <p:pic>
        <p:nvPicPr>
          <p:cNvPr id="7" name="Picture 2" descr="https://img-fotki.yandex.ru/get/4410/129117329.0/0_bcbb0_22b8d445_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489" y="1287886"/>
            <a:ext cx="1557811" cy="16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B48B1C-5F84-4315-93F5-054D4BDAAC2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0834" y="601663"/>
            <a:ext cx="245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4256" y="2040509"/>
            <a:ext cx="12192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</a:rPr>
              <a:t>Контингент обучающихся                     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 smtClean="0">
                <a:latin typeface="Times New Roman" pitchFamily="18" charset="0"/>
              </a:rPr>
              <a:t> </a:t>
            </a:r>
            <a:endParaRPr lang="ru-RU" altLang="ru-RU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</a:rPr>
              <a:t>			    Студентов ВО – </a:t>
            </a:r>
            <a:r>
              <a:rPr lang="ru-RU" altLang="ru-RU" sz="2800" b="1" dirty="0" smtClean="0">
                <a:latin typeface="Times New Roman" pitchFamily="18" charset="0"/>
              </a:rPr>
              <a:t>292 </a:t>
            </a:r>
            <a:r>
              <a:rPr lang="ru-RU" altLang="ru-RU" sz="2800" b="1" dirty="0">
                <a:latin typeface="Times New Roman" pitchFamily="18" charset="0"/>
              </a:rPr>
              <a:t>тыс. чел.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</a:rPr>
              <a:t>                                  Студентов СПО – </a:t>
            </a:r>
            <a:r>
              <a:rPr lang="ru-RU" altLang="ru-RU" sz="2800" b="1" dirty="0" smtClean="0">
                <a:latin typeface="Times New Roman" pitchFamily="18" charset="0"/>
              </a:rPr>
              <a:t>33 </a:t>
            </a:r>
            <a:r>
              <a:rPr lang="ru-RU" altLang="ru-RU" sz="2800" b="1" dirty="0">
                <a:latin typeface="Times New Roman" pitchFamily="18" charset="0"/>
              </a:rPr>
              <a:t>тыс. чел.</a:t>
            </a:r>
          </a:p>
          <a:p>
            <a:pPr>
              <a:spcBef>
                <a:spcPct val="50000"/>
              </a:spcBef>
            </a:pPr>
            <a:endParaRPr lang="ru-RU" sz="2800" dirty="0"/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свыше15,3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тыс. иностранных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2446867" y="6592889"/>
            <a:ext cx="55361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>
                <a:solidFill>
                  <a:srgbClr val="006600"/>
                </a:solidFill>
                <a:cs typeface="Arial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86" y="6559281"/>
            <a:ext cx="357785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512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34434" y="6557963"/>
            <a:ext cx="11620500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10" name="Прямоугольник 9"/>
          <p:cNvSpPr/>
          <p:nvPr/>
        </p:nvSpPr>
        <p:spPr>
          <a:xfrm>
            <a:off x="3327400" y="784437"/>
            <a:ext cx="661798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altLang="ru-RU" sz="3000" b="1" dirty="0" smtClean="0"/>
              <a:t>Высшее аграрное образование</a:t>
            </a:r>
            <a:endParaRPr lang="ru-RU" alt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53190" y="1772755"/>
            <a:ext cx="9310693" cy="44656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Специалист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Бакалавр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Магистр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Аспирантура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Докторантура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Повышение квалификации и переподготовка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Рабочие специальности</a:t>
            </a:r>
          </a:p>
        </p:txBody>
      </p:sp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313314-37E1-4F88-87F7-0816A0863F6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2446867" y="6592889"/>
            <a:ext cx="55361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>
                <a:solidFill>
                  <a:srgbClr val="006600"/>
                </a:solidFill>
                <a:cs typeface="Arial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86" y="6559281"/>
            <a:ext cx="357785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615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34434" y="6557963"/>
            <a:ext cx="11620500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8" name="Прямоугольник 7"/>
          <p:cNvSpPr/>
          <p:nvPr/>
        </p:nvSpPr>
        <p:spPr>
          <a:xfrm>
            <a:off x="1293742" y="235912"/>
            <a:ext cx="1007975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altLang="ru-RU" sz="3000" b="1" dirty="0" smtClean="0"/>
              <a:t>Уровни  подготовки</a:t>
            </a:r>
            <a:r>
              <a:rPr lang="en-US" altLang="ru-RU" sz="3000" b="1" dirty="0" smtClean="0"/>
              <a:t> </a:t>
            </a:r>
            <a:r>
              <a:rPr lang="ru-RU" altLang="ru-RU" sz="3000" b="1" dirty="0" smtClean="0"/>
              <a:t>и дополнительные программы, реализуемые в образовательных организациях высшего образования (далее – вузах)</a:t>
            </a:r>
            <a:endParaRPr lang="ru-RU" alt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18" y="333376"/>
            <a:ext cx="1205018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Структура приема за счет средств федерального бюджета в вузы Минсельхоза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627415250"/>
              </p:ext>
            </p:extLst>
          </p:nvPr>
        </p:nvGraphicFramePr>
        <p:xfrm>
          <a:off x="431371" y="1484784"/>
          <a:ext cx="1113723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427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1412" y="780836"/>
            <a:ext cx="9905999" cy="50103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структуре приема за счет средств федерального бюджета: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32% - инженерные специальности;</a:t>
            </a:r>
          </a:p>
          <a:p>
            <a:pPr>
              <a:buNone/>
            </a:pPr>
            <a:r>
              <a:rPr lang="ru-RU" dirty="0" smtClean="0"/>
              <a:t>26 % - зооветеринарные специальности;</a:t>
            </a:r>
          </a:p>
          <a:p>
            <a:pPr>
              <a:buNone/>
            </a:pPr>
            <a:r>
              <a:rPr lang="ru-RU" dirty="0" smtClean="0"/>
              <a:t>12% - агрономические.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80 % от общего числа студентов обучается по специальностям сельскохозяйственного профиля,  остальные – по специальностям, необходимым для развития сельских территорий и их инфраструктуры.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DAE9A-71BF-485E-9538-012D9B9B2EA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B623A8-AB71-4911-A0FD-4D3460D07B1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11176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Зоотехния                                              – 51</a:t>
            </a:r>
          </a:p>
          <a:p>
            <a:pPr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Агрономия                                             – 50</a:t>
            </a:r>
          </a:p>
          <a:p>
            <a:pPr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Бухгалтерский учет, анализ и аудит   – 50</a:t>
            </a:r>
          </a:p>
          <a:p>
            <a:pPr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Механизация сельского хозяйства      – 49</a:t>
            </a:r>
          </a:p>
          <a:p>
            <a:pPr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Ветеринария                                           – 43 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2446867" y="6592889"/>
            <a:ext cx="55361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>
                <a:solidFill>
                  <a:srgbClr val="006600"/>
                </a:solidFill>
                <a:cs typeface="Arial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86" y="6559281"/>
            <a:ext cx="357785" cy="286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cxnSp>
        <p:nvCxnSpPr>
          <p:cNvPr id="819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34434" y="6557963"/>
            <a:ext cx="11620500" cy="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8" name="Прямоугольник 7"/>
          <p:cNvSpPr/>
          <p:nvPr/>
        </p:nvSpPr>
        <p:spPr>
          <a:xfrm>
            <a:off x="2116477" y="219244"/>
            <a:ext cx="8096035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altLang="ru-RU" sz="2600" b="1" dirty="0" smtClean="0"/>
              <a:t>Самые распространенные специальности</a:t>
            </a:r>
            <a:endParaRPr lang="ru-RU" alt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9767" y="770008"/>
            <a:ext cx="9905999" cy="35417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2018 году выпуск специалистов за счет средств федерального бюджета составил: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программам высшего образования – 30,7 тыс. чел.;</a:t>
            </a:r>
          </a:p>
          <a:p>
            <a:r>
              <a:rPr lang="ru-RU" dirty="0" smtClean="0"/>
              <a:t>По программам среднего профессионального образования – 4,7 тыс. чел;</a:t>
            </a:r>
          </a:p>
          <a:p>
            <a:r>
              <a:rPr lang="ru-RU" dirty="0" smtClean="0"/>
              <a:t>По программам подготовки научно-педагогических кадров в аспирантуре – 1041 чел (634 </a:t>
            </a:r>
            <a:r>
              <a:rPr lang="ru-RU" dirty="0" err="1" smtClean="0"/>
              <a:t>очно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DAE9A-71BF-485E-9538-012D9B9B2EA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2018 году среди первокурсников 53,5 % составляли выпускники сельских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7D47E-8294-4928-8D67-F02A0189D07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9451</TotalTime>
  <Words>837</Words>
  <Application>Microsoft Office PowerPoint</Application>
  <PresentationFormat>Произвольный</PresentationFormat>
  <Paragraphs>139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Научная деятельность образовательных организаций высшего образования, подведомственных Минсельхозу России</vt:lpstr>
      <vt:lpstr>Тематика работ:</vt:lpstr>
      <vt:lpstr>Слайд 12</vt:lpstr>
      <vt:lpstr>Слайд 13</vt:lpstr>
      <vt:lpstr>Слайд 14</vt:lpstr>
      <vt:lpstr>Слайд 15</vt:lpstr>
      <vt:lpstr>Федеральные центры прогнозирования и мониторинга научно-технологического развития АПК </vt:lpstr>
      <vt:lpstr>Слайд 17</vt:lpstr>
      <vt:lpstr>Слайд 18</vt:lpstr>
      <vt:lpstr>Слайд 19</vt:lpstr>
      <vt:lpstr>Слайд 20</vt:lpstr>
      <vt:lpstr>        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</dc:creator>
  <cp:lastModifiedBy>CatWoman</cp:lastModifiedBy>
  <cp:revision>894</cp:revision>
  <cp:lastPrinted>2018-05-18T14:20:00Z</cp:lastPrinted>
  <dcterms:created xsi:type="dcterms:W3CDTF">2014-05-16T04:10:04Z</dcterms:created>
  <dcterms:modified xsi:type="dcterms:W3CDTF">2019-09-20T06:17:54Z</dcterms:modified>
</cp:coreProperties>
</file>