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5" r:id="rId4"/>
    <p:sldId id="256" r:id="rId5"/>
    <p:sldId id="266" r:id="rId6"/>
    <p:sldId id="257" r:id="rId7"/>
    <p:sldId id="258" r:id="rId8"/>
    <p:sldId id="259" r:id="rId9"/>
    <p:sldId id="260" r:id="rId10"/>
    <p:sldId id="261" r:id="rId11"/>
    <p:sldId id="264" r:id="rId12"/>
  </p:sldIdLst>
  <p:sldSz cx="9906000" cy="6858000" type="A4"/>
  <p:notesSz cx="6858000" cy="9144000"/>
  <p:defaultTextStyle>
    <a:defPPr>
      <a:defRPr lang="ru-RU"/>
    </a:defPPr>
    <a:lvl1pPr marL="0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6830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3656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0484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7313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4142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0968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27797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4624" algn="l" defTabSz="8936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137" autoAdjust="0"/>
  </p:normalViewPr>
  <p:slideViewPr>
    <p:cSldViewPr>
      <p:cViewPr varScale="1">
        <p:scale>
          <a:sx n="91" d="100"/>
          <a:sy n="91" d="100"/>
        </p:scale>
        <p:origin x="-1164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8963-3FB8-425D-9EBC-C503AD4F5B4E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9149-7E23-4908-B931-4656429E0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9149-7E23-4908-B931-4656429E0A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8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31"/>
            <a:ext cx="8420100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9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9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6"/>
            <a:ext cx="222885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6"/>
            <a:ext cx="6521450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0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2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5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20"/>
            <a:ext cx="84201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6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3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404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87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341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809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27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74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2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7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6"/>
            <a:ext cx="4376871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830" indent="0">
              <a:buNone/>
              <a:defRPr sz="1900" b="1"/>
            </a:lvl2pPr>
            <a:lvl3pPr marL="893656" indent="0">
              <a:buNone/>
              <a:defRPr sz="1800" b="1"/>
            </a:lvl3pPr>
            <a:lvl4pPr marL="1340484" indent="0">
              <a:buNone/>
              <a:defRPr sz="1700" b="1"/>
            </a:lvl4pPr>
            <a:lvl5pPr marL="1787313" indent="0">
              <a:buNone/>
              <a:defRPr sz="1700" b="1"/>
            </a:lvl5pPr>
            <a:lvl6pPr marL="2234142" indent="0">
              <a:buNone/>
              <a:defRPr sz="1700" b="1"/>
            </a:lvl6pPr>
            <a:lvl7pPr marL="2680968" indent="0">
              <a:buNone/>
              <a:defRPr sz="1700" b="1"/>
            </a:lvl7pPr>
            <a:lvl8pPr marL="3127797" indent="0">
              <a:buNone/>
              <a:defRPr sz="1700" b="1"/>
            </a:lvl8pPr>
            <a:lvl9pPr marL="357462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82"/>
            <a:ext cx="4376871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6"/>
            <a:ext cx="4378590" cy="6397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830" indent="0">
              <a:buNone/>
              <a:defRPr sz="1900" b="1"/>
            </a:lvl2pPr>
            <a:lvl3pPr marL="893656" indent="0">
              <a:buNone/>
              <a:defRPr sz="1800" b="1"/>
            </a:lvl3pPr>
            <a:lvl4pPr marL="1340484" indent="0">
              <a:buNone/>
              <a:defRPr sz="1700" b="1"/>
            </a:lvl4pPr>
            <a:lvl5pPr marL="1787313" indent="0">
              <a:buNone/>
              <a:defRPr sz="1700" b="1"/>
            </a:lvl5pPr>
            <a:lvl6pPr marL="2234142" indent="0">
              <a:buNone/>
              <a:defRPr sz="1700" b="1"/>
            </a:lvl6pPr>
            <a:lvl7pPr marL="2680968" indent="0">
              <a:buNone/>
              <a:defRPr sz="1700" b="1"/>
            </a:lvl7pPr>
            <a:lvl8pPr marL="3127797" indent="0">
              <a:buNone/>
              <a:defRPr sz="1700" b="1"/>
            </a:lvl8pPr>
            <a:lvl9pPr marL="357462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82"/>
            <a:ext cx="4378590" cy="3951285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5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7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5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3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8"/>
            <a:ext cx="5537729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8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46830" indent="0">
              <a:buNone/>
              <a:defRPr sz="1200"/>
            </a:lvl2pPr>
            <a:lvl3pPr marL="893656" indent="0">
              <a:buNone/>
              <a:defRPr sz="1100"/>
            </a:lvl3pPr>
            <a:lvl4pPr marL="1340484" indent="0">
              <a:buNone/>
              <a:defRPr sz="800"/>
            </a:lvl4pPr>
            <a:lvl5pPr marL="1787313" indent="0">
              <a:buNone/>
              <a:defRPr sz="800"/>
            </a:lvl5pPr>
            <a:lvl6pPr marL="2234142" indent="0">
              <a:buNone/>
              <a:defRPr sz="800"/>
            </a:lvl6pPr>
            <a:lvl7pPr marL="2680968" indent="0">
              <a:buNone/>
              <a:defRPr sz="800"/>
            </a:lvl7pPr>
            <a:lvl8pPr marL="3127797" indent="0">
              <a:buNone/>
              <a:defRPr sz="800"/>
            </a:lvl8pPr>
            <a:lvl9pPr marL="357462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5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3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46830" indent="0">
              <a:buNone/>
              <a:defRPr sz="2700"/>
            </a:lvl2pPr>
            <a:lvl3pPr marL="893656" indent="0">
              <a:buNone/>
              <a:defRPr sz="2400"/>
            </a:lvl3pPr>
            <a:lvl4pPr marL="1340484" indent="0">
              <a:buNone/>
              <a:defRPr sz="1900"/>
            </a:lvl4pPr>
            <a:lvl5pPr marL="1787313" indent="0">
              <a:buNone/>
              <a:defRPr sz="1900"/>
            </a:lvl5pPr>
            <a:lvl6pPr marL="2234142" indent="0">
              <a:buNone/>
              <a:defRPr sz="1900"/>
            </a:lvl6pPr>
            <a:lvl7pPr marL="2680968" indent="0">
              <a:buNone/>
              <a:defRPr sz="1900"/>
            </a:lvl7pPr>
            <a:lvl8pPr marL="3127797" indent="0">
              <a:buNone/>
              <a:defRPr sz="1900"/>
            </a:lvl8pPr>
            <a:lvl9pPr marL="3574624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43"/>
            <a:ext cx="59436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46830" indent="0">
              <a:buNone/>
              <a:defRPr sz="1200"/>
            </a:lvl2pPr>
            <a:lvl3pPr marL="893656" indent="0">
              <a:buNone/>
              <a:defRPr sz="1100"/>
            </a:lvl3pPr>
            <a:lvl4pPr marL="1340484" indent="0">
              <a:buNone/>
              <a:defRPr sz="800"/>
            </a:lvl4pPr>
            <a:lvl5pPr marL="1787313" indent="0">
              <a:buNone/>
              <a:defRPr sz="800"/>
            </a:lvl5pPr>
            <a:lvl6pPr marL="2234142" indent="0">
              <a:buNone/>
              <a:defRPr sz="800"/>
            </a:lvl6pPr>
            <a:lvl7pPr marL="2680968" indent="0">
              <a:buNone/>
              <a:defRPr sz="800"/>
            </a:lvl7pPr>
            <a:lvl8pPr marL="3127797" indent="0">
              <a:buNone/>
              <a:defRPr sz="800"/>
            </a:lvl8pPr>
            <a:lvl9pPr marL="357462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2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5"/>
            <a:ext cx="8915400" cy="1143000"/>
          </a:xfrm>
          <a:prstGeom prst="rect">
            <a:avLst/>
          </a:prstGeom>
        </p:spPr>
        <p:txBody>
          <a:bodyPr vert="horz" lIns="89366" tIns="44682" rIns="89366" bIns="4468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5"/>
          </a:xfrm>
          <a:prstGeom prst="rect">
            <a:avLst/>
          </a:prstGeom>
        </p:spPr>
        <p:txBody>
          <a:bodyPr vert="horz" lIns="89366" tIns="44682" rIns="89366" bIns="446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61"/>
            <a:ext cx="2311400" cy="365123"/>
          </a:xfrm>
          <a:prstGeom prst="rect">
            <a:avLst/>
          </a:prstGeom>
        </p:spPr>
        <p:txBody>
          <a:bodyPr vert="horz" lIns="89366" tIns="44682" rIns="89366" bIns="446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D2B1-F3F9-404D-8E8A-F112B371C757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61"/>
            <a:ext cx="3136900" cy="365123"/>
          </a:xfrm>
          <a:prstGeom prst="rect">
            <a:avLst/>
          </a:prstGeom>
        </p:spPr>
        <p:txBody>
          <a:bodyPr vert="horz" lIns="89366" tIns="44682" rIns="89366" bIns="446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3"/>
          </a:xfrm>
          <a:prstGeom prst="rect">
            <a:avLst/>
          </a:prstGeom>
        </p:spPr>
        <p:txBody>
          <a:bodyPr vert="horz" lIns="89366" tIns="44682" rIns="89366" bIns="446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B6FE-3984-4B9C-954A-E76728B0E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365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120" indent="-335120" algn="l" defTabSz="89365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6095" indent="-279266" algn="l" defTabSz="8936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7072" indent="-223414" algn="l" defTabSz="8936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98" indent="-223414" algn="l" defTabSz="89365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726" indent="-223414" algn="l" defTabSz="89365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7555" indent="-223414" algn="l" defTabSz="8936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4381" indent="-223414" algn="l" defTabSz="8936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210" indent="-223414" algn="l" defTabSz="8936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8040" indent="-223414" algn="l" defTabSz="8936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830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656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0484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7313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142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0968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7797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4624" algn="l" defTabSz="8936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slide" Target="slide7.xml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99342" y="2708920"/>
            <a:ext cx="5129922" cy="1972116"/>
            <a:chOff x="2288704" y="2701661"/>
            <a:chExt cx="5129922" cy="19721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588" y="2701661"/>
              <a:ext cx="3566698" cy="130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288704" y="3812003"/>
              <a:ext cx="512992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000" b="1" dirty="0">
                  <a:solidFill>
                    <a:srgbClr val="C00000"/>
                  </a:solidFill>
                </a:rPr>
                <a:t>Город Мастеров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39056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Саратовский государственный аграрный университет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им. Н.И. Вавилова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89869" y="2420888"/>
            <a:ext cx="3057468" cy="1083289"/>
            <a:chOff x="6052841" y="1514285"/>
            <a:chExt cx="3057468" cy="1083289"/>
          </a:xfrm>
        </p:grpSpPr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6914065" y="1916832"/>
              <a:ext cx="2196244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>
                  <a:hlinkClick r:id="rId4" action="ppaction://hlinksldjump"/>
                </a:rPr>
                <a:t>Менеджер</a:t>
              </a:r>
              <a:endParaRPr lang="ru-RU" sz="2800" b="1" u="sng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841" y="1514285"/>
              <a:ext cx="1022883" cy="108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72480" y="4840269"/>
            <a:ext cx="5309024" cy="973120"/>
            <a:chOff x="399498" y="3819145"/>
            <a:chExt cx="5309024" cy="97312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8" y="3861048"/>
              <a:ext cx="1904605" cy="93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hlinkClick r:id="rId4" action="ppaction://hlinksldjump"/>
            </p:cNvPr>
            <p:cNvSpPr txBox="1"/>
            <p:nvPr/>
          </p:nvSpPr>
          <p:spPr>
            <a:xfrm>
              <a:off x="1748082" y="3819145"/>
              <a:ext cx="3960440" cy="954107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>
                  <a:hlinkClick r:id="rId4" action="ppaction://hlinksldjump"/>
                </a:rPr>
                <a:t>Экономист-предприниматель</a:t>
              </a:r>
              <a:endParaRPr lang="ru-RU" sz="2800" b="1" u="sng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61112" y="4773252"/>
            <a:ext cx="3703601" cy="1094490"/>
            <a:chOff x="5961112" y="3711564"/>
            <a:chExt cx="3703601" cy="1094490"/>
          </a:xfrm>
        </p:grpSpPr>
        <p:sp>
          <p:nvSpPr>
            <p:cNvPr id="10" name="TextBox 9">
              <a:hlinkClick r:id="" action="ppaction://hlinkshowjump?jump=nextslide"/>
            </p:cNvPr>
            <p:cNvSpPr txBox="1"/>
            <p:nvPr/>
          </p:nvSpPr>
          <p:spPr>
            <a:xfrm>
              <a:off x="7179231" y="4000976"/>
              <a:ext cx="2485482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hlinkClick r:id="rId4" action="ppaction://hlinksldjump"/>
                </a:rPr>
                <a:t>Маркетолог</a:t>
              </a:r>
              <a:endParaRPr lang="ru-RU" sz="2800" b="1" u="sng" dirty="0" smtClean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112" y="3711564"/>
              <a:ext cx="1457514" cy="1094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152558" y="1340768"/>
            <a:ext cx="3128033" cy="927030"/>
            <a:chOff x="672839" y="2037736"/>
            <a:chExt cx="3128033" cy="9270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39" y="2037736"/>
              <a:ext cx="825284" cy="927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>
              <a:hlinkClick r:id="rId4" action="ppaction://hlinksldjump"/>
            </p:cNvPr>
            <p:cNvSpPr txBox="1"/>
            <p:nvPr/>
          </p:nvSpPr>
          <p:spPr>
            <a:xfrm>
              <a:off x="1085481" y="2178441"/>
              <a:ext cx="2715391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hlinkClick r:id="rId4" action="ppaction://hlinksldjump"/>
                </a:rPr>
                <a:t>Бухгалтер</a:t>
              </a:r>
              <a:endParaRPr lang="ru-RU" sz="2800" b="1" u="sng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75811" y="2538475"/>
            <a:ext cx="3009269" cy="1126972"/>
            <a:chOff x="175811" y="2538475"/>
            <a:chExt cx="3009269" cy="1126972"/>
          </a:xfrm>
        </p:grpSpPr>
        <p:sp>
          <p:nvSpPr>
            <p:cNvPr id="21" name="TextBox 20">
              <a:hlinkClick r:id="rId4" action="ppaction://hlinksldjump"/>
            </p:cNvPr>
            <p:cNvSpPr txBox="1"/>
            <p:nvPr/>
          </p:nvSpPr>
          <p:spPr>
            <a:xfrm>
              <a:off x="469689" y="2849625"/>
              <a:ext cx="2715391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>
                  <a:hlinkClick r:id="rId4" action="ppaction://hlinksldjump"/>
                </a:rPr>
                <a:t>Финансист</a:t>
              </a:r>
              <a:endParaRPr lang="ru-RU" sz="2800" b="1" u="sng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11" y="2538475"/>
              <a:ext cx="672733" cy="1126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8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552" y="1220208"/>
            <a:ext cx="8190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b="1" dirty="0" smtClean="0"/>
              <a:t>	Маркетинговый центр Города Мастеров</a:t>
            </a:r>
            <a:r>
              <a:rPr lang="ru-RU" dirty="0" smtClean="0"/>
              <a:t> </a:t>
            </a:r>
            <a:r>
              <a:rPr lang="ru-RU" dirty="0"/>
              <a:t>предоставляет уникальную возможность принять участие в организации и проведении маркетинговых исследований. Кроме того, специалисты Центра познакомят всех желающих с современными методами формирования товарной, ценовой, сбытовой и коммуникационной политики предприятия.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8824" y="149731"/>
            <a:ext cx="55446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</a:rPr>
              <a:t>Маркетинговый центр</a:t>
            </a:r>
            <a:endParaRPr lang="ru-RU" sz="4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56" y="57398"/>
            <a:ext cx="316835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9-15 лет</a:t>
            </a:r>
          </a:p>
          <a:p>
            <a:r>
              <a:rPr lang="ru-RU" b="1" dirty="0" smtClean="0"/>
              <a:t>Форма проведения: </a:t>
            </a:r>
          </a:p>
          <a:p>
            <a:r>
              <a:rPr lang="ru-RU" dirty="0" smtClean="0"/>
              <a:t>деловая игра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294</a:t>
            </a:r>
            <a:endParaRPr lang="ru-RU" dirty="0"/>
          </a:p>
        </p:txBody>
      </p:sp>
      <p:pic>
        <p:nvPicPr>
          <p:cNvPr id="3074" name="Picture 2" descr="Занятие учеников Экономической школы «Елизавета» МОУ «СОШ № 82» в Центре молодёжного инновационного творчества «Инноватор»   в СГАУ им. Н.И. Вавилова. Фот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9"/>
          <a:stretch>
            <a:fillRect/>
          </a:stretch>
        </p:blipFill>
        <p:spPr bwMode="auto">
          <a:xfrm>
            <a:off x="416495" y="3429000"/>
            <a:ext cx="4303027" cy="2542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Описание: Всероссийская научно-практическая конференция Инновации в маркетинг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/>
          <a:stretch>
            <a:fillRect/>
          </a:stretch>
        </p:blipFill>
        <p:spPr bwMode="auto">
          <a:xfrm>
            <a:off x="5123947" y="3429000"/>
            <a:ext cx="4301797" cy="2542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26" y="6198958"/>
            <a:ext cx="8571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Ответственный: </a:t>
            </a:r>
            <a:r>
              <a:rPr lang="ru-RU" b="1" dirty="0" err="1" smtClean="0"/>
              <a:t>Барковская</a:t>
            </a:r>
            <a:r>
              <a:rPr lang="ru-RU" b="1" dirty="0" smtClean="0"/>
              <a:t> </a:t>
            </a:r>
            <a:r>
              <a:rPr lang="ru-RU" b="1" dirty="0"/>
              <a:t>Наталья Александровна, к.э.н., доцент кафедры "Маркетинг и ВЭД", тел. 89616452345</a:t>
            </a:r>
          </a:p>
        </p:txBody>
      </p:sp>
    </p:spTree>
    <p:extLst>
      <p:ext uri="{BB962C8B-B14F-4D97-AF65-F5344CB8AC3E}">
        <p14:creationId xmlns:p14="http://schemas.microsoft.com/office/powerpoint/2010/main" val="5331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76" y="177281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В </a:t>
            </a:r>
            <a:r>
              <a:rPr lang="ru-RU" sz="2000" dirty="0"/>
              <a:t>процессе этой игры </a:t>
            </a:r>
            <a:r>
              <a:rPr lang="ru-RU" sz="2000" dirty="0" smtClean="0"/>
              <a:t>Вы в </a:t>
            </a:r>
            <a:r>
              <a:rPr lang="ru-RU" sz="2000" dirty="0"/>
              <a:t>полной мере </a:t>
            </a:r>
            <a:r>
              <a:rPr lang="ru-RU" sz="2000" dirty="0" smtClean="0"/>
              <a:t>можете погрузиться </a:t>
            </a:r>
            <a:r>
              <a:rPr lang="ru-RU" sz="2000" dirty="0"/>
              <a:t>в мир бизнеса. Можно представить себя настоящим менеджером решая современные задачи управления и предлагая неожиданные и оригинальные пути их решения.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56" y="57398"/>
            <a:ext cx="3600400" cy="1477328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/>
              <a:t>для детей- школьников выпускных классов </a:t>
            </a:r>
            <a:endParaRPr lang="ru-RU" dirty="0" smtClean="0"/>
          </a:p>
          <a:p>
            <a:r>
              <a:rPr lang="ru-RU" b="1" dirty="0" smtClean="0"/>
              <a:t>Форма проведения: </a:t>
            </a:r>
          </a:p>
          <a:p>
            <a:r>
              <a:rPr lang="ru-RU" dirty="0" smtClean="0"/>
              <a:t>деловая игра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255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2920" y="332656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C00000"/>
                </a:solidFill>
              </a:rPr>
              <a:t>«Мозговой штурм»</a:t>
            </a:r>
            <a:endParaRPr lang="ru-RU" sz="42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Users\User\AppData\Local\Temp\Rar$DIa0.166\IMG_3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3140968"/>
            <a:ext cx="4088904" cy="2725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AppData\Local\Temp\Rar$DIa0.657\IMG_3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140968"/>
            <a:ext cx="4114808" cy="27432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135" y="6093296"/>
            <a:ext cx="6997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Ответственный: </a:t>
            </a:r>
            <a:r>
              <a:rPr lang="ru-RU" b="1" dirty="0" err="1"/>
              <a:t>к.э.н</a:t>
            </a:r>
            <a:r>
              <a:rPr lang="ru-RU" b="1" dirty="0"/>
              <a:t>, доцент кафедры «Менеджмент в АПК» </a:t>
            </a:r>
            <a:r>
              <a:rPr lang="ru-RU" b="1" dirty="0" err="1"/>
              <a:t>Морёнова</a:t>
            </a:r>
            <a:r>
              <a:rPr lang="ru-RU" b="1" dirty="0"/>
              <a:t> Елена Александровна 89053683636</a:t>
            </a:r>
          </a:p>
        </p:txBody>
      </p:sp>
    </p:spTree>
    <p:extLst>
      <p:ext uri="{BB962C8B-B14F-4D97-AF65-F5344CB8AC3E}">
        <p14:creationId xmlns:p14="http://schemas.microsoft.com/office/powerpoint/2010/main" val="16531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2706" y="74883"/>
            <a:ext cx="4335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Мастер-классы по </a:t>
            </a:r>
            <a:r>
              <a:rPr lang="ru-RU" sz="2400" b="1" dirty="0" smtClean="0">
                <a:solidFill>
                  <a:srgbClr val="C00000"/>
                </a:solidFill>
              </a:rPr>
              <a:t>профессиям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7990" y="2718271"/>
            <a:ext cx="3057468" cy="1083289"/>
            <a:chOff x="6052841" y="1514285"/>
            <a:chExt cx="3057468" cy="1083289"/>
          </a:xfrm>
        </p:grpSpPr>
        <p:sp>
          <p:nvSpPr>
            <p:cNvPr id="10" name="TextBox 9">
              <a:hlinkClick r:id="" action="ppaction://hlinkshowjump?jump=nextslide"/>
            </p:cNvPr>
            <p:cNvSpPr txBox="1"/>
            <p:nvPr/>
          </p:nvSpPr>
          <p:spPr>
            <a:xfrm>
              <a:off x="6914065" y="1916832"/>
              <a:ext cx="2196244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/>
                <a:t>Менеджер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841" y="1514285"/>
              <a:ext cx="1022883" cy="108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46079" y="4216476"/>
            <a:ext cx="4464496" cy="973120"/>
            <a:chOff x="399498" y="3819145"/>
            <a:chExt cx="5309024" cy="97312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8" y="3861048"/>
              <a:ext cx="1904605" cy="93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>
              <a:hlinkClick r:id="rId4" action="ppaction://hlinksldjump"/>
            </p:cNvPr>
            <p:cNvSpPr txBox="1"/>
            <p:nvPr/>
          </p:nvSpPr>
          <p:spPr>
            <a:xfrm>
              <a:off x="1748082" y="3819145"/>
              <a:ext cx="3960440" cy="954107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/>
                <a:t>Экономист-предприниматель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3488" y="5636216"/>
            <a:ext cx="3703601" cy="1094490"/>
            <a:chOff x="5961112" y="3711564"/>
            <a:chExt cx="3703601" cy="1094490"/>
          </a:xfrm>
        </p:grpSpPr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7179231" y="4000976"/>
              <a:ext cx="2485482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/>
                <a:t>Маркетолог</a:t>
              </a: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112" y="3711564"/>
              <a:ext cx="1457514" cy="1094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07990" y="442555"/>
            <a:ext cx="3128033" cy="927030"/>
            <a:chOff x="672839" y="2037736"/>
            <a:chExt cx="3128033" cy="92703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39" y="2037736"/>
              <a:ext cx="825284" cy="927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hlinkClick r:id="rId4" action="ppaction://hlinksldjump"/>
            </p:cNvPr>
            <p:cNvSpPr txBox="1"/>
            <p:nvPr/>
          </p:nvSpPr>
          <p:spPr>
            <a:xfrm>
              <a:off x="1085481" y="2178441"/>
              <a:ext cx="2715391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/>
                <a:t>Бухгалтер</a:t>
              </a:r>
              <a:endParaRPr lang="ru-RU" sz="2800" b="1" u="sng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47792" y="700171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ru-RU" b="1" dirty="0" smtClean="0">
                <a:hlinkClick r:id="rId7" action="ppaction://hlinksldjump"/>
              </a:rPr>
              <a:t>- Деловая </a:t>
            </a:r>
            <a:r>
              <a:rPr lang="ru-RU" b="1" dirty="0">
                <a:hlinkClick r:id="rId7" action="ppaction://hlinksldjump"/>
              </a:rPr>
              <a:t>игра «Занимательная бухгалтерия</a:t>
            </a:r>
            <a:r>
              <a:rPr lang="ru-RU" b="1" dirty="0" smtClean="0">
                <a:hlinkClick r:id="rId7" action="ppaction://hlinksldjump"/>
              </a:rPr>
              <a:t>»</a:t>
            </a:r>
            <a:r>
              <a:rPr lang="ru-RU" b="1" dirty="0" smtClean="0"/>
              <a:t> (ауд. 241)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87088" y="1159986"/>
            <a:ext cx="51583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defRPr/>
            </a:pPr>
            <a:endParaRPr lang="ru-RU" b="1" dirty="0" smtClean="0"/>
          </a:p>
          <a:p>
            <a:pPr indent="450215">
              <a:lnSpc>
                <a:spcPct val="150000"/>
              </a:lnSpc>
            </a:pPr>
            <a:r>
              <a:rPr lang="ru-RU" b="1" dirty="0" smtClean="0">
                <a:hlinkClick r:id="rId8" action="ppaction://hlinksldjump"/>
              </a:rPr>
              <a:t>- Банковский </a:t>
            </a:r>
            <a:r>
              <a:rPr lang="ru-RU" b="1" dirty="0" smtClean="0">
                <a:hlinkClick r:id="rId8" action="ppaction://hlinksldjump"/>
              </a:rPr>
              <a:t>менеджер</a:t>
            </a:r>
            <a:r>
              <a:rPr lang="ru-RU" b="1" dirty="0" smtClean="0"/>
              <a:t> (ауд. 242)</a:t>
            </a:r>
            <a:endParaRPr lang="ru-RU" b="1" dirty="0" smtClean="0"/>
          </a:p>
          <a:p>
            <a:pPr indent="450215">
              <a:lnSpc>
                <a:spcPct val="150000"/>
              </a:lnSpc>
            </a:pPr>
            <a:endParaRPr lang="ru-RU" b="1" dirty="0" smtClean="0">
              <a:hlinkClick r:id="rId9" action="ppaction://hlinksldjump"/>
            </a:endParaRPr>
          </a:p>
          <a:p>
            <a:pPr indent="450215">
              <a:lnSpc>
                <a:spcPct val="150000"/>
              </a:lnSpc>
            </a:pPr>
            <a:r>
              <a:rPr lang="ru-RU" b="1" dirty="0" smtClean="0">
                <a:hlinkClick r:id="rId9" action="ppaction://hlinksldjump"/>
              </a:rPr>
              <a:t>- </a:t>
            </a:r>
            <a:r>
              <a:rPr lang="ru-RU" b="1" dirty="0">
                <a:hlinkClick r:id="rId9" action="ppaction://hlinksldjump"/>
              </a:rPr>
              <a:t>Деловая игра «Мозговой штурм</a:t>
            </a:r>
            <a:r>
              <a:rPr lang="ru-RU" b="1" dirty="0" smtClean="0">
                <a:hlinkClick r:id="rId9" action="ppaction://hlinksldjump"/>
              </a:rPr>
              <a:t>»</a:t>
            </a:r>
            <a:r>
              <a:rPr lang="ru-RU" b="1" dirty="0" smtClean="0"/>
              <a:t>(ауд.255)</a:t>
            </a:r>
            <a:endParaRPr lang="ru-RU" b="1" dirty="0"/>
          </a:p>
          <a:p>
            <a:pPr indent="450215">
              <a:lnSpc>
                <a:spcPct val="150000"/>
              </a:lnSpc>
            </a:pPr>
            <a:r>
              <a:rPr lang="ru-RU" b="1" dirty="0" smtClean="0">
                <a:hlinkClick r:id="rId10" action="ppaction://hlinksldjump"/>
              </a:rPr>
              <a:t>- Торгово-промышленная </a:t>
            </a:r>
            <a:r>
              <a:rPr lang="ru-RU" b="1" dirty="0" smtClean="0">
                <a:hlinkClick r:id="rId10" action="ppaction://hlinksldjump"/>
              </a:rPr>
              <a:t>палата</a:t>
            </a:r>
            <a:r>
              <a:rPr lang="ru-RU" b="1" dirty="0" smtClean="0"/>
              <a:t> (ауд. 120)</a:t>
            </a:r>
            <a:endParaRPr lang="ru-RU" b="1" dirty="0"/>
          </a:p>
          <a:p>
            <a:pPr indent="450215">
              <a:lnSpc>
                <a:spcPct val="150000"/>
              </a:lnSpc>
            </a:pPr>
            <a:r>
              <a:rPr lang="ru-RU" b="1" dirty="0" smtClean="0">
                <a:hlinkClick r:id="rId11" action="ppaction://hlinksldjump"/>
              </a:rPr>
              <a:t>- Инвестиционный </a:t>
            </a:r>
            <a:r>
              <a:rPr lang="ru-RU" b="1" dirty="0" smtClean="0">
                <a:hlinkClick r:id="rId11" action="ppaction://hlinksldjump"/>
              </a:rPr>
              <a:t>фонд</a:t>
            </a:r>
            <a:r>
              <a:rPr lang="ru-RU" b="1" dirty="0" smtClean="0"/>
              <a:t> (ауд. 120)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87089" y="3801560"/>
            <a:ext cx="58545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b="1" dirty="0"/>
              <a:t>- </a:t>
            </a:r>
            <a:r>
              <a:rPr lang="ru-RU" b="1" dirty="0">
                <a:hlinkClick r:id="rId12" action="ppaction://hlinksldjump"/>
              </a:rPr>
              <a:t>Школа </a:t>
            </a:r>
            <a:r>
              <a:rPr lang="ru-RU" b="1" dirty="0" smtClean="0">
                <a:hlinkClick r:id="rId12" action="ppaction://hlinksldjump"/>
              </a:rPr>
              <a:t>финансов</a:t>
            </a:r>
            <a:r>
              <a:rPr lang="ru-RU" b="1" dirty="0" smtClean="0"/>
              <a:t> (ауд. 120)</a:t>
            </a:r>
            <a:endParaRPr lang="ru-RU" b="1" dirty="0"/>
          </a:p>
          <a:p>
            <a:pPr indent="450215">
              <a:lnSpc>
                <a:spcPct val="150000"/>
              </a:lnSpc>
            </a:pPr>
            <a:r>
              <a:rPr lang="ru-RU" b="1" dirty="0"/>
              <a:t>- </a:t>
            </a:r>
            <a:r>
              <a:rPr lang="ru-RU" b="1" dirty="0">
                <a:hlinkClick r:id="rId13" action="ppaction://hlinksldjump"/>
              </a:rPr>
              <a:t>Выставка </a:t>
            </a:r>
            <a:r>
              <a:rPr lang="ru-RU" b="1" dirty="0" smtClean="0">
                <a:hlinkClick r:id="rId13" action="ppaction://hlinksldjump"/>
              </a:rPr>
              <a:t>денег</a:t>
            </a:r>
            <a:r>
              <a:rPr lang="ru-RU" b="1" dirty="0" smtClean="0"/>
              <a:t> (ауд. 251)</a:t>
            </a:r>
            <a:endParaRPr lang="ru-RU" b="1" dirty="0"/>
          </a:p>
          <a:p>
            <a:pPr indent="450215">
              <a:lnSpc>
                <a:spcPct val="150000"/>
              </a:lnSpc>
            </a:pPr>
            <a:r>
              <a:rPr lang="ru-RU" b="1" dirty="0">
                <a:hlinkClick r:id="rId11" action="ppaction://hlinksldjump"/>
              </a:rPr>
              <a:t>- Инвестиционный </a:t>
            </a:r>
            <a:r>
              <a:rPr lang="ru-RU" b="1" dirty="0" smtClean="0">
                <a:hlinkClick r:id="rId11" action="ppaction://hlinksldjump"/>
              </a:rPr>
              <a:t>фонд</a:t>
            </a:r>
            <a:r>
              <a:rPr lang="ru-RU" b="1" dirty="0" smtClean="0"/>
              <a:t> (ауд. 120)</a:t>
            </a:r>
            <a:endParaRPr lang="ru-RU" b="1" dirty="0"/>
          </a:p>
          <a:p>
            <a:pPr indent="450215">
              <a:lnSpc>
                <a:spcPct val="150000"/>
              </a:lnSpc>
            </a:pPr>
            <a:r>
              <a:rPr lang="ru-RU" b="1" dirty="0" smtClean="0"/>
              <a:t>- </a:t>
            </a:r>
            <a:r>
              <a:rPr lang="ru-RU" b="1" dirty="0" smtClean="0">
                <a:hlinkClick r:id="rId14" action="ppaction://hlinksldjump"/>
              </a:rPr>
              <a:t>Бизнес </a:t>
            </a:r>
            <a:r>
              <a:rPr lang="ru-RU" b="1" dirty="0">
                <a:hlinkClick r:id="rId14" action="ppaction://hlinksldjump"/>
              </a:rPr>
              <a:t>– игра «Экономическая империя</a:t>
            </a:r>
            <a:r>
              <a:rPr lang="ru-RU" b="1" dirty="0" smtClean="0">
                <a:hlinkClick r:id="rId14" action="ppaction://hlinksldjump"/>
              </a:rPr>
              <a:t>»</a:t>
            </a:r>
            <a:r>
              <a:rPr lang="ru-RU" b="1" dirty="0" smtClean="0"/>
              <a:t> </a:t>
            </a:r>
          </a:p>
          <a:p>
            <a:pPr indent="450215">
              <a:lnSpc>
                <a:spcPct val="150000"/>
              </a:lnSpc>
            </a:pPr>
            <a:r>
              <a:rPr lang="ru-RU" b="1" dirty="0" smtClean="0"/>
              <a:t>(ауд. 137, 224)</a:t>
            </a:r>
            <a:endParaRPr lang="ru-RU" b="1" dirty="0"/>
          </a:p>
          <a:p>
            <a:pPr indent="450215">
              <a:lnSpc>
                <a:spcPct val="150000"/>
              </a:lnSpc>
            </a:pPr>
            <a:r>
              <a:rPr lang="ru-RU" b="1" dirty="0">
                <a:hlinkClick r:id="rId10" action="ppaction://hlinksldjump"/>
              </a:rPr>
              <a:t>- Торгово-промышленная </a:t>
            </a:r>
            <a:r>
              <a:rPr lang="ru-RU" b="1" dirty="0" smtClean="0">
                <a:hlinkClick r:id="rId10" action="ppaction://hlinksldjump"/>
              </a:rPr>
              <a:t>палата</a:t>
            </a:r>
            <a:r>
              <a:rPr lang="ru-RU" b="1" dirty="0" smtClean="0"/>
              <a:t> (ауд. 120)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30879" y="6222875"/>
            <a:ext cx="45385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>
                <a:hlinkClick r:id="rId15" action="ppaction://hlinksldjump"/>
              </a:rPr>
              <a:t>- Маркетинговый </a:t>
            </a:r>
            <a:r>
              <a:rPr lang="ru-RU" b="1" dirty="0" smtClean="0">
                <a:hlinkClick r:id="rId15" action="ppaction://hlinksldjump"/>
              </a:rPr>
              <a:t>центр</a:t>
            </a:r>
            <a:r>
              <a:rPr lang="ru-RU" b="1" dirty="0" smtClean="0"/>
              <a:t> (ауд. 294)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32883" y="1542596"/>
            <a:ext cx="2937954" cy="935980"/>
            <a:chOff x="932883" y="1694298"/>
            <a:chExt cx="2937954" cy="935980"/>
          </a:xfrm>
        </p:grpSpPr>
        <p:sp>
          <p:nvSpPr>
            <p:cNvPr id="26" name="TextBox 25">
              <a:hlinkClick r:id="rId4" action="ppaction://hlinksldjump"/>
            </p:cNvPr>
            <p:cNvSpPr txBox="1"/>
            <p:nvPr/>
          </p:nvSpPr>
          <p:spPr>
            <a:xfrm>
              <a:off x="1155446" y="1802418"/>
              <a:ext cx="2715391" cy="523220"/>
            </a:xfrm>
            <a:prstGeom prst="rect">
              <a:avLst/>
            </a:prstGeom>
            <a:noFill/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u="sng" dirty="0" smtClean="0"/>
                <a:t>Финансист</a:t>
              </a:r>
              <a:endParaRPr lang="ru-RU" sz="2800" b="1" u="sng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83" y="1694298"/>
              <a:ext cx="558723" cy="935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58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0952" y="272270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Занимательная бухгалтерия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4" y="87604"/>
            <a:ext cx="4176464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9-15 лет</a:t>
            </a:r>
          </a:p>
          <a:p>
            <a:r>
              <a:rPr lang="ru-RU" b="1" dirty="0" smtClean="0"/>
              <a:t>Форма проведения: </a:t>
            </a:r>
            <a:r>
              <a:rPr lang="ru-RU" dirty="0" smtClean="0"/>
              <a:t>деловая игра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241 «Учебная бухгалтерия»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8942" y="3501008"/>
            <a:ext cx="646402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dirty="0" smtClean="0"/>
              <a:t>Кассир</a:t>
            </a:r>
            <a:endParaRPr lang="ru-RU" sz="2800" dirty="0"/>
          </a:p>
          <a:p>
            <a:r>
              <a:rPr lang="ru-RU" dirty="0"/>
              <a:t> </a:t>
            </a:r>
          </a:p>
          <a:p>
            <a:pPr algn="just"/>
            <a:r>
              <a:rPr lang="ru-RU" dirty="0" smtClean="0"/>
              <a:t>	Вы </a:t>
            </a:r>
            <a:r>
              <a:rPr lang="ru-RU" dirty="0"/>
              <a:t>научитесь, работая в профессиональной программе 1С: Предприятие, оформлять выдачу и возврат денежных средств в кассу, исследовать кассовые документы на достоверность и подлинность, работать с вычислительной техникой и контрольно-кассовыми аппаратами. </a:t>
            </a:r>
          </a:p>
        </p:txBody>
      </p:sp>
      <p:pic>
        <p:nvPicPr>
          <p:cNvPr id="1026" name="Picture 2" descr="F:\Город мастеров - ФЭиМ\Проффесия - бухгалтер\фотография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06" y="3713183"/>
            <a:ext cx="2846448" cy="2134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4848" y="1124744"/>
            <a:ext cx="59863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Главный бухгалтер</a:t>
            </a:r>
            <a:endParaRPr lang="ru-RU" sz="2800" dirty="0"/>
          </a:p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лаборатории «Учебная бухгалтерия» Вы научитесь руководить учетным процессом на предприятии, организовывать работу с учредителями предприятия, обслуживающими банками и сотрудниками.</a:t>
            </a:r>
          </a:p>
        </p:txBody>
      </p:sp>
      <p:pic>
        <p:nvPicPr>
          <p:cNvPr id="8" name="Picture 2" descr="F:\презентация Экономика\в учбу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80" y="1268760"/>
            <a:ext cx="3201814" cy="213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2480" y="6021288"/>
            <a:ext cx="6815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Ответственный: Волкова </a:t>
            </a:r>
            <a:r>
              <a:rPr lang="ru-RU" b="1" dirty="0"/>
              <a:t>Татьяна Сергеевна, к.э.н., доцент кафедры «Бухгалтерский учет, анализ и аудит» тел. 89053235259</a:t>
            </a:r>
          </a:p>
        </p:txBody>
      </p:sp>
    </p:spTree>
    <p:extLst>
      <p:ext uri="{BB962C8B-B14F-4D97-AF65-F5344CB8AC3E}">
        <p14:creationId xmlns:p14="http://schemas.microsoft.com/office/powerpoint/2010/main" val="28372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889475"/>
            <a:ext cx="3096344" cy="23222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3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2437057"/>
            <a:ext cx="2193801" cy="29048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5" y="1155336"/>
            <a:ext cx="3096344" cy="25634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2919" y="116632"/>
            <a:ext cx="5506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БАНК ГОРОДА МАСТЕРОВ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важнейшее финансово-кредитное учреждение Города Мастеров.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Все </a:t>
            </a:r>
            <a:r>
              <a:rPr lang="ru-RU" sz="2000" b="1" dirty="0">
                <a:solidFill>
                  <a:srgbClr val="C00000"/>
                </a:solidFill>
              </a:rPr>
              <a:t>денежные потоки проходят через него.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6856" y="1492203"/>
            <a:ext cx="5170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Попробовав свои силы в качестве </a:t>
            </a:r>
            <a:r>
              <a:rPr lang="ru-RU" sz="1600" b="1" dirty="0"/>
              <a:t>операциониста Банка</a:t>
            </a:r>
            <a:r>
              <a:rPr lang="ru-RU" sz="1600" dirty="0"/>
              <a:t> Вы научитесь сохранять и приумножать капитал путем оформления вклада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6856" y="2240291"/>
            <a:ext cx="336442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 smtClean="0"/>
              <a:t>Если у Вас еще недостаточно собственных средств, то Банк даст деньги в долг под проценты. Вы попробуете себя в роли </a:t>
            </a:r>
            <a:r>
              <a:rPr lang="ru-RU" sz="1600" b="1" dirty="0" smtClean="0"/>
              <a:t>кредитного инспектора</a:t>
            </a:r>
            <a:r>
              <a:rPr lang="ru-RU" sz="1600" dirty="0" smtClean="0"/>
              <a:t> и научитесь оформлять кредит! </a:t>
            </a:r>
          </a:p>
          <a:p>
            <a:endParaRPr lang="ru-RU" sz="1600" dirty="0" smtClean="0"/>
          </a:p>
          <a:p>
            <a:r>
              <a:rPr lang="ru-RU" sz="1600" dirty="0" smtClean="0"/>
              <a:t>Вместе с главным хранителем денег Банка – </a:t>
            </a:r>
            <a:r>
              <a:rPr lang="ru-RU" sz="1600" b="1" dirty="0" smtClean="0"/>
              <a:t>кассиром</a:t>
            </a:r>
            <a:r>
              <a:rPr lang="ru-RU" sz="1600" dirty="0" smtClean="0"/>
              <a:t> Вы сможете проверить деньги на подлинность с помощью специальных счетчиков и детекторов валют.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8464" y="87604"/>
            <a:ext cx="396044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9-11 класс</a:t>
            </a:r>
          </a:p>
          <a:p>
            <a:r>
              <a:rPr lang="ru-RU" b="1" dirty="0" smtClean="0"/>
              <a:t>Форма проведения: </a:t>
            </a:r>
            <a:r>
              <a:rPr lang="ru-RU" dirty="0" smtClean="0"/>
              <a:t>деловая игра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242 «Учебный банк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6546" y="6211733"/>
            <a:ext cx="944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Ответственный: Григорьева Ольга Леонидовна, к.э.н., доцент кафедры «Бухгалтерский учет, анализ и аудит», тел.:89271006363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42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2919" y="164548"/>
            <a:ext cx="4498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ВЫСТАВКА ДЕНЕГ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14" y="35054"/>
            <a:ext cx="396044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учащиеся 10–11 классов общеобразовательных школ</a:t>
            </a:r>
          </a:p>
          <a:p>
            <a:r>
              <a:rPr lang="ru-RU" b="1" dirty="0" smtClean="0"/>
              <a:t>Форма проведения: </a:t>
            </a:r>
            <a:r>
              <a:rPr lang="ru-RU" dirty="0" smtClean="0"/>
              <a:t>деловая игра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257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0743" y="1196752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По </a:t>
            </a:r>
            <a:r>
              <a:rPr lang="ru-RU" dirty="0"/>
              <a:t>мере проведения </a:t>
            </a:r>
            <a:r>
              <a:rPr lang="ru-RU" dirty="0" smtClean="0"/>
              <a:t>выставки Вы узнаете историю </a:t>
            </a:r>
            <a:r>
              <a:rPr lang="ru-RU" dirty="0"/>
              <a:t>денег, научатся определять подлинность купюр, в том числе с помощью банковского </a:t>
            </a:r>
            <a:r>
              <a:rPr lang="ru-RU" dirty="0" smtClean="0"/>
              <a:t>оборудования</a:t>
            </a:r>
          </a:p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Профессия </a:t>
            </a:r>
            <a:r>
              <a:rPr lang="ru-RU" dirty="0"/>
              <a:t>финансиста в настоящее время довольно высоко востребована. 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endParaRPr lang="ru-RU" dirty="0" smtClean="0"/>
          </a:p>
          <a:p>
            <a:pPr algn="just"/>
            <a:r>
              <a:rPr lang="ru-RU" dirty="0" smtClean="0"/>
              <a:t>	Город </a:t>
            </a:r>
            <a:r>
              <a:rPr lang="ru-RU" dirty="0"/>
              <a:t>мастеров – это реальный шанс погрузиться в профессию финансиста. Побывав на наших мастер-классах, вы получать и выдавать вклады, а также познакомитесь с уникальной коллекцией старинных и современных денег.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7" y="3593974"/>
            <a:ext cx="3493952" cy="26177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58" y="3537594"/>
            <a:ext cx="3569203" cy="26741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6546" y="6211733"/>
            <a:ext cx="944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Ответственный: Новикова Надежда Александровна, к.э.н., доцент кафедры «бухгалтерский учет, анализ и аудит», тел.: 89518836249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6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584" y="0"/>
            <a:ext cx="7717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Бизнес-игра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Экономическая империя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0100" y="1124744"/>
            <a:ext cx="5773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Вы почувствуете себя настоящим </a:t>
            </a:r>
            <a:r>
              <a:rPr lang="ru-RU" b="1" dirty="0" smtClean="0"/>
              <a:t>предпринимателем</a:t>
            </a:r>
            <a:r>
              <a:rPr lang="ru-RU" dirty="0" smtClean="0"/>
              <a:t> и научитесь создавать предприятие «с нуля», описав свою идею в форме бизнес-плана в профессиональной программе </a:t>
            </a:r>
            <a:r>
              <a:rPr lang="en-US" dirty="0" smtClean="0"/>
              <a:t>Project Expert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Посоревнуетесь с другими проектами и научитесь «продвигать» свой бизнес!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529" y="1284755"/>
            <a:ext cx="3562841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9-11 класс</a:t>
            </a:r>
          </a:p>
          <a:p>
            <a:r>
              <a:rPr lang="ru-RU" b="1" dirty="0" smtClean="0"/>
              <a:t>Форма проведения: </a:t>
            </a:r>
            <a:r>
              <a:rPr lang="ru-RU" dirty="0" smtClean="0"/>
              <a:t>деловая игра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134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6" y="2879070"/>
            <a:ext cx="4368388" cy="29122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AppData\Local\Temp\Rar$DI34.747\IMG_00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0" y="2875876"/>
            <a:ext cx="3908207" cy="29154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472" y="5808166"/>
            <a:ext cx="9441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Ответственные: </a:t>
            </a:r>
            <a:r>
              <a:rPr lang="ru-RU" sz="1600" b="1" dirty="0" err="1"/>
              <a:t>Евсюкова</a:t>
            </a:r>
            <a:r>
              <a:rPr lang="ru-RU" sz="1600" b="1" dirty="0"/>
              <a:t> Людмила Юрьевна, к.э.н., </a:t>
            </a:r>
            <a:r>
              <a:rPr lang="ru-RU" sz="1600" b="1" dirty="0" err="1"/>
              <a:t>доцен</a:t>
            </a:r>
            <a:r>
              <a:rPr lang="ru-RU" sz="1600" b="1" dirty="0"/>
              <a:t> кафедры «Экономика АПК</a:t>
            </a:r>
            <a:r>
              <a:rPr lang="ru-RU" sz="1600" b="1" dirty="0" smtClean="0"/>
              <a:t>»,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тел. 89379695997</a:t>
            </a:r>
          </a:p>
          <a:p>
            <a:r>
              <a:rPr lang="ru-RU" sz="1600" b="1" dirty="0"/>
              <a:t>Рубцова Светлана Николаевна, </a:t>
            </a:r>
            <a:r>
              <a:rPr lang="ru-RU" sz="1600" b="1" dirty="0" err="1"/>
              <a:t>к.сх.н</a:t>
            </a:r>
            <a:r>
              <a:rPr lang="ru-RU" sz="1600" b="1" dirty="0"/>
              <a:t>., доцент кафедры «Экономическая кибернетика», </a:t>
            </a:r>
            <a:endParaRPr lang="ru-RU" sz="1600" b="1" dirty="0" smtClean="0"/>
          </a:p>
          <a:p>
            <a:r>
              <a:rPr lang="ru-RU" sz="1600" b="1" dirty="0" smtClean="0"/>
              <a:t>тел</a:t>
            </a:r>
            <a:r>
              <a:rPr lang="ru-RU" sz="1600" b="1" dirty="0"/>
              <a:t>. 89372494373</a:t>
            </a:r>
          </a:p>
        </p:txBody>
      </p:sp>
    </p:spTree>
    <p:extLst>
      <p:ext uri="{BB962C8B-B14F-4D97-AF65-F5344CB8AC3E}">
        <p14:creationId xmlns:p14="http://schemas.microsoft.com/office/powerpoint/2010/main" val="9440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888" y="242064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Школа финансов</a:t>
            </a:r>
            <a:endParaRPr lang="ru-RU" sz="4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56" y="57398"/>
            <a:ext cx="3888432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10-17 лет</a:t>
            </a:r>
          </a:p>
          <a:p>
            <a:r>
              <a:rPr lang="ru-RU" b="1" dirty="0" smtClean="0"/>
              <a:t>Форма проведения: </a:t>
            </a:r>
            <a:r>
              <a:rPr lang="ru-RU" dirty="0" smtClean="0"/>
              <a:t>мастер-класс</a:t>
            </a:r>
          </a:p>
          <a:p>
            <a:r>
              <a:rPr lang="ru-RU" b="1" dirty="0" smtClean="0"/>
              <a:t>Аудитория: </a:t>
            </a:r>
            <a:r>
              <a:rPr lang="ru-RU" dirty="0" smtClean="0"/>
              <a:t>120</a:t>
            </a:r>
            <a:endParaRPr lang="ru-RU" b="1" dirty="0"/>
          </a:p>
        </p:txBody>
      </p:sp>
      <p:pic>
        <p:nvPicPr>
          <p:cNvPr id="8" name="Рисунок 7" descr="C:\Documents and Settings\User11\Рабочий стол\iот Севоятьяно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6" y="3861048"/>
            <a:ext cx="1728192" cy="223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6299" y="1052736"/>
            <a:ext cx="640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Это </a:t>
            </a:r>
            <a:r>
              <a:rPr lang="ru-RU" sz="1600" dirty="0"/>
              <a:t>необычная школа. </a:t>
            </a:r>
            <a:endParaRPr lang="ru-RU" sz="1600" dirty="0" smtClean="0"/>
          </a:p>
          <a:p>
            <a:pPr algn="just"/>
            <a:r>
              <a:rPr lang="ru-RU" sz="1600" dirty="0" smtClean="0"/>
              <a:t>     На </a:t>
            </a:r>
            <a:r>
              <a:rPr lang="ru-RU" sz="1600" dirty="0"/>
              <a:t>уроке математики ученикам расскажут как «2 * 2» превращается в «5», если ты умеешь </a:t>
            </a:r>
            <a:r>
              <a:rPr lang="ru-RU" sz="1600" b="1" dirty="0"/>
              <a:t>грамотно инвестировать деньги</a:t>
            </a:r>
            <a:r>
              <a:rPr lang="ru-RU" sz="1600" dirty="0"/>
              <a:t>, на уроке окружающего мира покажут, как разумное использование воды, электрической энергии и газа превращается в экономию денег за оплату коммунальных платежей. А на литературе процитируют поэму «Евгений Онегин» А.С. Пушкина. Оказывается даже он знал:</a:t>
            </a:r>
          </a:p>
          <a:p>
            <a:r>
              <a:rPr lang="ru-RU" sz="1600" dirty="0"/>
              <a:t> «…как государство богатеет </a:t>
            </a:r>
          </a:p>
          <a:p>
            <a:r>
              <a:rPr lang="ru-RU" sz="1600" dirty="0"/>
              <a:t>и чем живет, и почему не нужно золота ему, </a:t>
            </a:r>
          </a:p>
          <a:p>
            <a:r>
              <a:rPr lang="ru-RU" sz="1600" dirty="0"/>
              <a:t>когда простой продукт имеет…».</a:t>
            </a:r>
          </a:p>
          <a:p>
            <a:r>
              <a:rPr lang="ru-RU" sz="1600" b="1" dirty="0"/>
              <a:t>Здесь раскроют все секреты управления </a:t>
            </a:r>
            <a:r>
              <a:rPr lang="ru-RU" sz="1600" b="1" dirty="0" smtClean="0"/>
              <a:t>финансами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9" name="Рисунок 8" descr="G:\ГОРОД МАСТЕРОВ\фото Город мастеров\14260713980_m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550" y="3717032"/>
            <a:ext cx="3140447" cy="2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сероссийская неделя финансовой грамотности для детей и молодежи продолжается!!!!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9917" y="1268760"/>
            <a:ext cx="3109714" cy="232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gau.ru/files/pages/12690/14262527896_mi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8182" y="3861048"/>
            <a:ext cx="3199864" cy="223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3866" y="6100228"/>
            <a:ext cx="9632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Ответственный: Севостьянова </a:t>
            </a:r>
            <a:r>
              <a:rPr lang="ru-RU" b="1" dirty="0"/>
              <a:t>Елена Ивановна, к.э.н., доцент кафедры «Организация производства и управление бизнесом в АПК» тел. 89371446380</a:t>
            </a:r>
          </a:p>
        </p:txBody>
      </p:sp>
    </p:spTree>
    <p:extLst>
      <p:ext uri="{BB962C8B-B14F-4D97-AF65-F5344CB8AC3E}">
        <p14:creationId xmlns:p14="http://schemas.microsoft.com/office/powerpoint/2010/main" val="15517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297" y="8817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Инвестиционный фонд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56" y="88176"/>
            <a:ext cx="3384376" cy="1138773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Возраст: </a:t>
            </a:r>
            <a:r>
              <a:rPr lang="ru-RU" sz="1700" dirty="0" smtClean="0"/>
              <a:t>10-17 лет</a:t>
            </a:r>
          </a:p>
          <a:p>
            <a:r>
              <a:rPr lang="ru-RU" sz="1700" b="1" dirty="0" smtClean="0"/>
              <a:t>Форма проведения: </a:t>
            </a:r>
            <a:r>
              <a:rPr lang="ru-RU" sz="1700" dirty="0" smtClean="0"/>
              <a:t>викторина</a:t>
            </a:r>
            <a:r>
              <a:rPr lang="ru-RU" sz="1700" dirty="0"/>
              <a:t>, деловая </a:t>
            </a:r>
            <a:r>
              <a:rPr lang="ru-RU" sz="1700" dirty="0" smtClean="0"/>
              <a:t>игра</a:t>
            </a:r>
          </a:p>
          <a:p>
            <a:r>
              <a:rPr lang="ru-RU" sz="1700" b="1" dirty="0"/>
              <a:t>Аудитория: </a:t>
            </a:r>
            <a:r>
              <a:rPr lang="ru-RU" sz="1700" dirty="0" smtClean="0"/>
              <a:t>120</a:t>
            </a:r>
            <a:endParaRPr lang="ru-RU" sz="17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873" y="1412776"/>
            <a:ext cx="9361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В </a:t>
            </a:r>
            <a:r>
              <a:rPr lang="ru-RU" sz="1600" dirty="0"/>
              <a:t>нашем инвестиционном фонде горожанам предложат «фонтан инновационных идей и разработок», и наиболее предприимчивые жители города Мастеров смогут полностью погрузиться в интересный и захватывающий мир превращения фантазии в реальную вещь. Они выберут понравившиеся инновационные проекты и сумеют убедить инвесторов профинансировать их, чтобы наша жизнь стала комфортнее, лучше и добрее.</a:t>
            </a:r>
          </a:p>
          <a:p>
            <a:pPr algn="just"/>
            <a:r>
              <a:rPr lang="ru-RU" sz="1600" b="1" dirty="0" smtClean="0"/>
              <a:t>     В </a:t>
            </a:r>
            <a:r>
              <a:rPr lang="ru-RU" sz="1600" b="1" dirty="0"/>
              <a:t>мастерскую требуются: </a:t>
            </a:r>
            <a:r>
              <a:rPr lang="ru-RU" sz="1600" dirty="0"/>
              <a:t>инновационные предприниматели, финансовые аналитики, инвесторы – «бизнес-ангелы», управляющие активами, биржевые трейдеры, менеджеры по управлению инвестиционными портфелями.</a:t>
            </a:r>
          </a:p>
        </p:txBody>
      </p:sp>
      <p:pic>
        <p:nvPicPr>
          <p:cNvPr id="11" name="Рисунок 10" descr="G:\ДЛЯ ПРОФОРИЕНТАЦИИ\АКЧУРИНУ\20.11.2015 Торжественное открытие ЦМИТ Инноватор\рол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3573016"/>
            <a:ext cx="3456384" cy="20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G:\ДЛЯ ПРОФОРИЕНТАЦИИ\АКЧУРИНУ\19.12.2015 Инноватор Фин-техн колледж\DSC0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00" y="3573016"/>
            <a:ext cx="3312368" cy="20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5873" y="5768389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Ответственный: Руднев Максим Юрьевич, к.э.н., доцент кафедры «Организация </a:t>
            </a:r>
            <a:r>
              <a:rPr lang="ru-RU" b="1" dirty="0"/>
              <a:t>производства и управление бизнесом в АПК» </a:t>
            </a:r>
            <a:r>
              <a:rPr lang="ru-RU" b="1" dirty="0" smtClean="0"/>
              <a:t>тел.89271150185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4808" y="-27384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Торгово-промышленная </a:t>
            </a:r>
            <a:r>
              <a:rPr lang="ru-RU" sz="4000" b="1" dirty="0" smtClean="0">
                <a:solidFill>
                  <a:srgbClr val="C00000"/>
                </a:solidFill>
              </a:rPr>
              <a:t>палата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56" y="57398"/>
            <a:ext cx="3528392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Возраст: </a:t>
            </a:r>
            <a:r>
              <a:rPr lang="ru-RU" dirty="0" smtClean="0"/>
              <a:t>9-15 лет</a:t>
            </a:r>
          </a:p>
          <a:p>
            <a:r>
              <a:rPr lang="ru-RU" b="1" dirty="0" smtClean="0"/>
              <a:t>Форма проведения: </a:t>
            </a:r>
            <a:r>
              <a:rPr lang="ru-RU" dirty="0" smtClean="0"/>
              <a:t>деловая игра</a:t>
            </a:r>
          </a:p>
          <a:p>
            <a:r>
              <a:rPr lang="ru-RU" b="1" dirty="0"/>
              <a:t>Аудитория: </a:t>
            </a:r>
            <a:r>
              <a:rPr lang="ru-RU" dirty="0" smtClean="0"/>
              <a:t>120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1103985"/>
            <a:ext cx="936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Торгово-промышленная </a:t>
            </a:r>
            <a:r>
              <a:rPr lang="ru-RU" sz="1600" dirty="0"/>
              <a:t>палата – это важная опора для предпринимателя в его работе. Здесь </a:t>
            </a:r>
            <a:r>
              <a:rPr lang="ru-RU" sz="1600" b="1" dirty="0"/>
              <a:t>будущим бизнесменам </a:t>
            </a:r>
            <a:r>
              <a:rPr lang="ru-RU" sz="1600" dirty="0"/>
              <a:t>предложат свои услуги помощники: юристы, аудиторы, нотариусы, банкиры, программисты, налоговые инспекторы. </a:t>
            </a:r>
            <a:r>
              <a:rPr lang="ru-RU" sz="1600" dirty="0" smtClean="0"/>
              <a:t>Вы сможете пополнить </a:t>
            </a:r>
            <a:r>
              <a:rPr lang="ru-RU" sz="1600" dirty="0"/>
              <a:t>свои </a:t>
            </a:r>
            <a:r>
              <a:rPr lang="ru-RU" sz="1600" dirty="0" smtClean="0"/>
              <a:t>знания о том, </a:t>
            </a:r>
            <a:r>
              <a:rPr lang="ru-RU" sz="1600" dirty="0"/>
              <a:t>как </a:t>
            </a:r>
            <a:r>
              <a:rPr lang="ru-RU" sz="1600" b="1" dirty="0"/>
              <a:t>стать предпринимателем </a:t>
            </a:r>
            <a:r>
              <a:rPr lang="ru-RU" sz="1600" dirty="0"/>
              <a:t>и при этом сохранить уважение окружающих людей, </a:t>
            </a:r>
            <a:r>
              <a:rPr lang="ru-RU" sz="1600" dirty="0" smtClean="0"/>
              <a:t>узнаете </a:t>
            </a:r>
            <a:r>
              <a:rPr lang="ru-RU" sz="1600" dirty="0"/>
              <a:t>о богатых соотечественниках, ставших великими меценатами и благотворителями</a:t>
            </a:r>
            <a:r>
              <a:rPr lang="ru-RU" sz="1600" dirty="0" smtClean="0"/>
              <a:t>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     В </a:t>
            </a:r>
            <a:r>
              <a:rPr lang="ru-RU" sz="1600" b="1" dirty="0"/>
              <a:t>мастерскую требуются: </a:t>
            </a:r>
            <a:r>
              <a:rPr lang="ru-RU" sz="1600" dirty="0"/>
              <a:t>производственные предприниматели, специалисты по коммерции, менеджеры.</a:t>
            </a:r>
          </a:p>
          <a:p>
            <a:pPr algn="just"/>
            <a:endParaRPr lang="ru-RU" sz="1600" dirty="0"/>
          </a:p>
        </p:txBody>
      </p:sp>
      <p:pic>
        <p:nvPicPr>
          <p:cNvPr id="7" name="Рисунок 6" descr="C:\Documents and Settings\User11\Рабочий стол\ВИОЛЕТТЕ\день каф общ 4 27.11.2014\DSC00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52" y="3212976"/>
            <a:ext cx="4156884" cy="264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G:\ДЛЯ ПРОФОРИЕНТАЦИИ\фото игр\DSC0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3212976"/>
            <a:ext cx="4032448" cy="26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9972" y="5870495"/>
            <a:ext cx="9564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/>
              <a:t>Ответственный: Алешина </a:t>
            </a:r>
            <a:r>
              <a:rPr lang="ru-RU" sz="1500" b="1" dirty="0"/>
              <a:t>Елена Александровна, к.э.н., доцент кафедры «Организация производства и управление бизнесом в АПК» тел. 89172056574</a:t>
            </a:r>
          </a:p>
          <a:p>
            <a:r>
              <a:rPr lang="ru-RU" sz="1500" b="1" dirty="0"/>
              <a:t>Ответственный: </a:t>
            </a:r>
            <a:r>
              <a:rPr lang="ru-RU" sz="1500" b="1" dirty="0" smtClean="0"/>
              <a:t>Петрова Ирина Владимировна, </a:t>
            </a:r>
            <a:r>
              <a:rPr lang="ru-RU" sz="1500" b="1" dirty="0"/>
              <a:t>к.э.н., доцент кафедры «Организация производства и управление бизнесом в АПК</a:t>
            </a:r>
            <a:r>
              <a:rPr lang="ru-RU" sz="1500" b="1" dirty="0" smtClean="0"/>
              <a:t>»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2323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768</Words>
  <Application>Microsoft Office PowerPoint</Application>
  <PresentationFormat>Лист A4 (210x297 мм)</PresentationFormat>
  <Paragraphs>116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85</cp:revision>
  <dcterms:created xsi:type="dcterms:W3CDTF">2016-03-01T14:44:35Z</dcterms:created>
  <dcterms:modified xsi:type="dcterms:W3CDTF">2016-03-25T05:58:49Z</dcterms:modified>
</cp:coreProperties>
</file>