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7" r:id="rId4"/>
    <p:sldId id="272" r:id="rId5"/>
    <p:sldId id="258" r:id="rId6"/>
    <p:sldId id="266" r:id="rId7"/>
    <p:sldId id="268" r:id="rId8"/>
    <p:sldId id="269" r:id="rId9"/>
    <p:sldId id="270" r:id="rId10"/>
    <p:sldId id="271" r:id="rId11"/>
    <p:sldId id="259" r:id="rId12"/>
    <p:sldId id="260" r:id="rId13"/>
    <p:sldId id="261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72B6B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5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D7327-FFAA-4DAF-9126-C8F340E93AC5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0A074-C959-41BB-996F-D129842B5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59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0A074-C959-41BB-996F-D129842B58B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434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334223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Презентационные материалы</a:t>
            </a:r>
            <a:br>
              <a:rPr lang="ru-RU" sz="3600" b="1" dirty="0" smtClean="0"/>
            </a:b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пищевой комбинаторики при разработке и   производстве функциональных продуктов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323250" cy="25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88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8958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Продолжение таблицы 1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5438282"/>
              </p:ext>
            </p:extLst>
          </p:nvPr>
        </p:nvGraphicFramePr>
        <p:xfrm>
          <a:off x="457200" y="1125538"/>
          <a:ext cx="8229600" cy="53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560"/>
                <a:gridCol w="2304256"/>
                <a:gridCol w="3970784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Соевые белки, </a:t>
                      </a:r>
                      <a:r>
                        <a:rPr lang="ru-RU" sz="1600" b="1" dirty="0" err="1" smtClean="0">
                          <a:solidFill>
                            <a:srgbClr val="0070C0"/>
                          </a:solidFill>
                        </a:rPr>
                        <a:t>фитоэстрогены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Изофлавоны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дейдзеин</a:t>
                      </a:r>
                      <a:endParaRPr lang="ru-RU" sz="16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Соевые продукты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Улучшение состояния в период</a:t>
                      </a:r>
                    </a:p>
                    <a:p>
                      <a:r>
                        <a:rPr lang="ru-RU" sz="1600" dirty="0" smtClean="0"/>
                        <a:t>менопаузы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генистеин</a:t>
                      </a:r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Снижение холестерина, снижение риска некоторых видов рака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Лигнаны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Льняное семя, рожь,</a:t>
                      </a:r>
                    </a:p>
                    <a:p>
                      <a:pPr algn="ctr"/>
                      <a:r>
                        <a:rPr lang="ru-RU" sz="1600" dirty="0" smtClean="0"/>
                        <a:t>овощи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Сульфиды,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тиолы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Диаллилсульфид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Лук, чеснок,</a:t>
                      </a:r>
                    </a:p>
                    <a:p>
                      <a:pPr algn="ctr"/>
                      <a:r>
                        <a:rPr lang="ru-RU" sz="1600" dirty="0" smtClean="0"/>
                        <a:t>оливки, лук-порей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Снижение холестерина,</a:t>
                      </a:r>
                    </a:p>
                    <a:p>
                      <a:r>
                        <a:rPr lang="ru-RU" sz="1600" dirty="0" smtClean="0"/>
                        <a:t>стимуляция иммунитета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Аллилметилтрисульфид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Овощи семейства</a:t>
                      </a:r>
                    </a:p>
                    <a:p>
                      <a:pPr algn="ctr"/>
                      <a:r>
                        <a:rPr lang="ru-RU" sz="1600" dirty="0" smtClean="0"/>
                        <a:t>крестоцветных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Танины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Проантоцианидин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Клюква, какао-бобы,</a:t>
                      </a:r>
                    </a:p>
                    <a:p>
                      <a:pPr algn="ctr"/>
                      <a:r>
                        <a:rPr lang="ru-RU" sz="1600" dirty="0" smtClean="0"/>
                        <a:t>шоколад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Снижение риска </a:t>
                      </a:r>
                      <a:r>
                        <a:rPr lang="ru-RU" sz="1600" dirty="0" err="1" smtClean="0"/>
                        <a:t>сердечно-сосудистых</a:t>
                      </a:r>
                      <a:r>
                        <a:rPr lang="ru-RU" sz="1600" dirty="0" smtClean="0"/>
                        <a:t> заболеваний</a:t>
                      </a:r>
                      <a:r>
                        <a:rPr lang="ru-RU" sz="1600" dirty="0" smtClean="0"/>
                        <a:t>. Улучшение функции</a:t>
                      </a:r>
                    </a:p>
                    <a:p>
                      <a:r>
                        <a:rPr lang="ru-RU" sz="1600" dirty="0" smtClean="0"/>
                        <a:t>мочевыводящих путей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79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FF0000"/>
                </a:solidFill>
              </a:rPr>
              <a:t>Для снижения риска нанесения вреда здоровью человека до минимума </a:t>
            </a:r>
            <a:r>
              <a:rPr lang="ru-RU" sz="2000" dirty="0"/>
              <a:t>в практической работе по созданию новой пищевой продукции необходимо соблюдать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ПРИНЦИПЫ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ПИЩЕВОЙ КОМБИНАТОРИКИ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•	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безопасность 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доброкачественность;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•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	необходимость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использования;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•	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совместимость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•	предпочтительность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использования;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•	конечный контроль и достоверность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декларирования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•	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исключение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508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Безопасность </a:t>
            </a:r>
            <a:r>
              <a:rPr lang="ru-RU" sz="2800" dirty="0">
                <a:solidFill>
                  <a:srgbClr val="0070C0"/>
                </a:solidFill>
              </a:rPr>
              <a:t>и доброкачественность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41044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разработке новых видов продуктов необходимо использовать сырье, материалы и разного рода добавки в количествах, рекомендованных или разрешенных санитарными органами; особое внимание следует обращать на возможность трансформации пищевых добавок и других компонентов в токсичные в ходе технологического процесса производства </a:t>
            </a:r>
            <a:r>
              <a:rPr lang="ru-RU" dirty="0" smtClean="0"/>
              <a:t>продукции.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8256" y="5229200"/>
            <a:ext cx="2498767" cy="14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5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Необходимость </a:t>
            </a:r>
            <a:r>
              <a:rPr lang="ru-RU" dirty="0">
                <a:solidFill>
                  <a:srgbClr val="FF0000"/>
                </a:solidFill>
              </a:rPr>
              <a:t>использования: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33123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недопустимо </a:t>
            </a:r>
            <a:r>
              <a:rPr lang="ru-RU" dirty="0"/>
              <a:t>использовать пищевые добавки, если необходимого эффекта можно достигнуть технологическими методами или добавки экологически нецелесообразны; не разрешается также вводить пищевые добавки для маскировки технологических дефектов, порчи или снижения ценности пищевых </a:t>
            </a:r>
            <a:r>
              <a:rPr lang="ru-RU" dirty="0" smtClean="0"/>
              <a:t>продуктов.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220" y="4797152"/>
            <a:ext cx="1989601" cy="1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2234524" cy="167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3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5221208" cy="66182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Совместимость</a:t>
            </a:r>
            <a:r>
              <a:rPr lang="ru-RU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183880" cy="21065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следует </a:t>
            </a:r>
            <a:r>
              <a:rPr lang="ru-RU" dirty="0"/>
              <a:t>использовать добавки и сырьевые компоненты технологически и физико-химически совместимые, особенно по биологическим </a:t>
            </a:r>
            <a:r>
              <a:rPr lang="ru-RU" dirty="0" smtClean="0"/>
              <a:t>эффектам.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5466184" cy="273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24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Предпочтительность </a:t>
            </a:r>
            <a:r>
              <a:rPr lang="ru-RU" dirty="0">
                <a:solidFill>
                  <a:srgbClr val="FF0000"/>
                </a:solidFill>
              </a:rPr>
              <a:t>использования: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решения функциональных или технологических задач предпочтительно использовать добавки и сырьевые компоненты естественного происхождения, что не освобождает их от исследования на токсичность и </a:t>
            </a:r>
            <a:r>
              <a:rPr lang="ru-RU" dirty="0" smtClean="0"/>
              <a:t>мутагенность.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7112"/>
            <a:ext cx="1551565" cy="19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84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Конечный </a:t>
            </a:r>
            <a:r>
              <a:rPr lang="ru-RU" dirty="0">
                <a:solidFill>
                  <a:srgbClr val="0070C0"/>
                </a:solidFill>
              </a:rPr>
              <a:t>контроль и достоверность декларирования: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170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необходимо </a:t>
            </a:r>
            <a:r>
              <a:rPr lang="ru-RU" dirty="0"/>
              <a:t>контролировать качество не только пищевых добавок и сырьевых компонентов, но и конечный продукт; при декларировании у продуктов каких-либо функциональных, лечебных, профилактических свойств необходимо подтверждать их наличие специальными </a:t>
            </a:r>
            <a:r>
              <a:rPr lang="ru-RU" dirty="0" smtClean="0"/>
              <a:t>исследованиями.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38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4213096" cy="10515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Исключение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1879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необходимо </a:t>
            </a:r>
            <a:r>
              <a:rPr lang="ru-RU" dirty="0">
                <a:solidFill>
                  <a:srgbClr val="FF0000"/>
                </a:solidFill>
              </a:rPr>
              <a:t>приостанавливать действие нормативно-технологической документации по разрешенным ранее рецептурам</a:t>
            </a:r>
            <a:r>
              <a:rPr lang="ru-RU" dirty="0"/>
              <a:t>, технологическим приемам, если при изучении их по усовершенствованным или вновь разработанным методикам, методам были получены компрометирующие данные.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455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Объектами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разработки </a:t>
            </a:r>
            <a:r>
              <a:rPr lang="ru-RU" dirty="0" smtClean="0"/>
              <a:t>(проектирования</a:t>
            </a:r>
            <a:r>
              <a:rPr lang="ru-RU" dirty="0"/>
              <a:t>) могут служить различные группы кулинарной (мясные, рыбные, крупяные, овощные) продукции и кондитерских изделий, обладающие своими особенностями, которые должны быть учтены в процессе проектирования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03897"/>
            <a:ext cx="3240360" cy="268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59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387789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Большое внимание при этом уделяется вопросам проектирования </a:t>
            </a:r>
            <a:r>
              <a:rPr lang="ru-RU" sz="2400" i="1" dirty="0">
                <a:solidFill>
                  <a:srgbClr val="0070C0"/>
                </a:solidFill>
              </a:rPr>
              <a:t>комбинированных пищевых систем</a:t>
            </a:r>
            <a:r>
              <a:rPr lang="ru-RU" sz="2400" dirty="0"/>
              <a:t>, т.е. созданию рациональных рецептур и оптимальных структурно-механических свойств кулинарной продукции при одновременном использовании сырья растительного и животного происхождения.</a:t>
            </a:r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4575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229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87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Принципы создания новых  форм пищевых продуктов: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66"/>
                </a:solidFill>
              </a:rPr>
              <a:t>Элиминация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исключение из состава продукта какого-либо компонента, например,  лактозы.</a:t>
            </a:r>
          </a:p>
          <a:p>
            <a:r>
              <a:rPr lang="ru-RU" b="1" dirty="0" smtClean="0">
                <a:solidFill>
                  <a:srgbClr val="572B6B"/>
                </a:solidFill>
              </a:rPr>
              <a:t>Замена</a:t>
            </a:r>
            <a:r>
              <a:rPr lang="ru-RU" dirty="0" smtClean="0">
                <a:solidFill>
                  <a:srgbClr val="572B6B"/>
                </a:solidFill>
              </a:rPr>
              <a:t> –</a:t>
            </a:r>
            <a:r>
              <a:rPr lang="ru-RU" dirty="0" smtClean="0"/>
              <a:t> вместо одного изъятого компонента вводится другой аналогичный, </a:t>
            </a:r>
            <a:r>
              <a:rPr lang="ru-RU" dirty="0"/>
              <a:t>о</a:t>
            </a:r>
            <a:r>
              <a:rPr lang="ru-RU" dirty="0" smtClean="0"/>
              <a:t>бладающий полезными свойствами.</a:t>
            </a:r>
          </a:p>
          <a:p>
            <a:r>
              <a:rPr lang="ru-RU" b="1" dirty="0" smtClean="0">
                <a:solidFill>
                  <a:srgbClr val="FF6600"/>
                </a:solidFill>
              </a:rPr>
              <a:t>Обогащение</a:t>
            </a:r>
            <a:r>
              <a:rPr lang="ru-RU" dirty="0" smtClean="0">
                <a:solidFill>
                  <a:srgbClr val="FF6600"/>
                </a:solidFill>
              </a:rPr>
              <a:t> </a:t>
            </a:r>
            <a:r>
              <a:rPr lang="ru-RU" dirty="0" smtClean="0"/>
              <a:t>– введение нутриентов в продукт в количествах, обеспечивающих 30-50% суточной потребности.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71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Начальный этап </a:t>
            </a:r>
            <a:r>
              <a:rPr lang="ru-RU" dirty="0" smtClean="0"/>
              <a:t>разработки </a:t>
            </a:r>
            <a:r>
              <a:rPr lang="ru-RU" dirty="0"/>
              <a:t>заключается в формализации целей и </a:t>
            </a:r>
            <a:r>
              <a:rPr lang="ru-RU" dirty="0" smtClean="0"/>
              <a:t>задач. В </a:t>
            </a:r>
            <a:r>
              <a:rPr lang="ru-RU" dirty="0"/>
              <a:t>связи с поставленной целью исследований определяется критерий оптимальности, т.е. экономический, технологический или другой показатель, на основе которого сравниваются возможные варианты и выбирается наилучший из них. В случае использования нескольких критериев необходимо установить требуемое сочетание их, т.е. перейти </a:t>
            </a:r>
            <a:r>
              <a:rPr lang="ru-RU" b="1" dirty="0">
                <a:solidFill>
                  <a:srgbClr val="00B0F0"/>
                </a:solidFill>
              </a:rPr>
              <a:t>к комплексному критерию оптимизации.</a:t>
            </a:r>
          </a:p>
          <a:p>
            <a:pPr algn="just"/>
            <a:r>
              <a:rPr lang="ru-RU" dirty="0"/>
              <a:t>Оптимизационные задачи, как правило, решаются по выбранным направлениям, например, </a:t>
            </a:r>
            <a:r>
              <a:rPr lang="ru-RU" i="1" dirty="0">
                <a:solidFill>
                  <a:srgbClr val="0070C0"/>
                </a:solidFill>
              </a:rPr>
              <a:t>аминокислотному, </a:t>
            </a:r>
            <a:r>
              <a:rPr lang="ru-RU" i="1" dirty="0" err="1">
                <a:solidFill>
                  <a:srgbClr val="0070C0"/>
                </a:solidFill>
              </a:rPr>
              <a:t>жирнокислотному</a:t>
            </a:r>
            <a:r>
              <a:rPr lang="ru-RU" i="1" dirty="0">
                <a:solidFill>
                  <a:srgbClr val="0070C0"/>
                </a:solidFill>
              </a:rPr>
              <a:t>, минеральному, витаминному составам, энергетической ценности. </a:t>
            </a:r>
            <a:endParaRPr lang="ru-RU" i="1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/>
              <a:t>Характеристики компонентов функциональных продуктов и цели </a:t>
            </a:r>
            <a:r>
              <a:rPr lang="ru-RU" dirty="0" smtClean="0"/>
              <a:t>их создания </a:t>
            </a:r>
            <a:r>
              <a:rPr lang="ru-RU" dirty="0"/>
              <a:t>представлены в таблице</a:t>
            </a:r>
          </a:p>
        </p:txBody>
      </p:sp>
    </p:spTree>
    <p:extLst>
      <p:ext uri="{BB962C8B-B14F-4D97-AF65-F5344CB8AC3E}">
        <p14:creationId xmlns:p14="http://schemas.microsoft.com/office/powerpoint/2010/main" xmlns="" val="4306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/>
              </a:rPr>
              <a:t>Таблица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1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– Компоненты, вводимые в функциональные продукты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60439051"/>
              </p:ext>
            </p:extLst>
          </p:nvPr>
        </p:nvGraphicFramePr>
        <p:xfrm>
          <a:off x="539552" y="1556792"/>
          <a:ext cx="8229600" cy="54653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576"/>
                <a:gridCol w="2520280"/>
                <a:gridCol w="3610744"/>
              </a:tblGrid>
              <a:tr h="60515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Компоненты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Источники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Заявляемая цель введения</a:t>
                      </a:r>
                      <a:endParaRPr lang="ru-RU" sz="1800" b="1" dirty="0"/>
                    </a:p>
                  </a:txBody>
                  <a:tcPr/>
                </a:tc>
              </a:tr>
              <a:tr h="43225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</a:rPr>
                        <a:t>Каротиноиды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154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α-</a:t>
                      </a:r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каротин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Морковь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Нейтрализация свободных</a:t>
                      </a:r>
                    </a:p>
                    <a:p>
                      <a:pPr algn="just"/>
                      <a:r>
                        <a:rPr lang="ru-RU" dirty="0" smtClean="0"/>
                        <a:t>радикалов</a:t>
                      </a:r>
                      <a:endParaRPr lang="ru-RU" dirty="0"/>
                    </a:p>
                  </a:txBody>
                  <a:tcPr/>
                </a:tc>
              </a:tr>
              <a:tr h="60515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β-каротин  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Фрукты, овощи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Нейтрализация свободных</a:t>
                      </a:r>
                    </a:p>
                    <a:p>
                      <a:pPr algn="just"/>
                      <a:r>
                        <a:rPr lang="ru-RU" dirty="0" smtClean="0"/>
                        <a:t>радикалов</a:t>
                      </a:r>
                      <a:endParaRPr lang="ru-RU" dirty="0"/>
                    </a:p>
                  </a:txBody>
                  <a:tcPr/>
                </a:tc>
              </a:tr>
              <a:tr h="568704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Лютеин</a:t>
                      </a:r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Зеленые овощи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Улучшение зрения</a:t>
                      </a:r>
                      <a:endParaRPr lang="ru-RU" dirty="0"/>
                    </a:p>
                  </a:txBody>
                  <a:tcPr/>
                </a:tc>
              </a:tr>
              <a:tr h="1383209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Ликопин</a:t>
                      </a:r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Томаты и </a:t>
                      </a:r>
                      <a:r>
                        <a:rPr lang="ru-RU" dirty="0" smtClean="0"/>
                        <a:t>продукты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из томатов (кетчуп)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</a:t>
                      </a:r>
                    </a:p>
                    <a:p>
                      <a:pPr algn="just"/>
                      <a:r>
                        <a:rPr lang="ru-RU" dirty="0" smtClean="0"/>
                        <a:t>Снижение риска рака простаты</a:t>
                      </a:r>
                      <a:endParaRPr lang="ru-RU" dirty="0"/>
                    </a:p>
                  </a:txBody>
                  <a:tcPr/>
                </a:tc>
              </a:tr>
              <a:tr h="1056163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Зеаксантин</a:t>
                      </a:r>
                      <a:r>
                        <a:rPr lang="ru-RU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Яйца, цитрусовые,</a:t>
                      </a:r>
                    </a:p>
                    <a:p>
                      <a:pPr algn="ctr"/>
                      <a:r>
                        <a:rPr lang="ru-RU" dirty="0" smtClean="0"/>
                        <a:t>кукуруза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Улучшение </a:t>
                      </a:r>
                      <a:r>
                        <a:rPr lang="ru-RU" dirty="0" smtClean="0"/>
                        <a:t>зрения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905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Продолжение таблицы 1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1837193"/>
              </p:ext>
            </p:extLst>
          </p:nvPr>
        </p:nvGraphicFramePr>
        <p:xfrm>
          <a:off x="457200" y="980730"/>
          <a:ext cx="8229600" cy="56301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8576"/>
                <a:gridCol w="1728192"/>
                <a:gridCol w="4402832"/>
              </a:tblGrid>
              <a:tr h="4740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Пищевые волокна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04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Нерастворимые</a:t>
                      </a:r>
                    </a:p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волокна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Пшеничные отруби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Снижение риска рака груди</a:t>
                      </a:r>
                    </a:p>
                    <a:p>
                      <a:pPr algn="just"/>
                      <a:r>
                        <a:rPr lang="ru-RU" dirty="0" smtClean="0"/>
                        <a:t>и толстой кишки</a:t>
                      </a:r>
                      <a:endParaRPr lang="ru-RU" dirty="0"/>
                    </a:p>
                  </a:txBody>
                  <a:tcPr/>
                </a:tc>
              </a:tr>
              <a:tr h="4740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β-</a:t>
                      </a:r>
                      <a:r>
                        <a:rPr lang="ru-RU" dirty="0" err="1" smtClean="0">
                          <a:solidFill>
                            <a:srgbClr val="C00000"/>
                          </a:solidFill>
                        </a:rPr>
                        <a:t>глюкан</a:t>
                      </a:r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Овес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Снижение риска</a:t>
                      </a:r>
                    </a:p>
                    <a:p>
                      <a:r>
                        <a:rPr lang="ru-RU" dirty="0" smtClean="0"/>
                        <a:t>сердечно-сосудистых заболеваний</a:t>
                      </a:r>
                      <a:endParaRPr lang="ru-RU" dirty="0"/>
                    </a:p>
                  </a:txBody>
                  <a:tcPr/>
                </a:tc>
              </a:tr>
              <a:tr h="4740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Растворимые волокна  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Фрукты, овощи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Снижение риска</a:t>
                      </a:r>
                    </a:p>
                    <a:p>
                      <a:r>
                        <a:rPr lang="ru-RU" dirty="0" smtClean="0"/>
                        <a:t>сердечно-сосудистых заболеваний</a:t>
                      </a:r>
                      <a:endParaRPr lang="ru-RU" dirty="0"/>
                    </a:p>
                  </a:txBody>
                  <a:tcPr/>
                </a:tc>
              </a:tr>
              <a:tr h="4740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B050"/>
                          </a:solidFill>
                        </a:rPr>
                        <a:t>Жирные кислоты</a:t>
                      </a:r>
                      <a:endParaRPr lang="ru-R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0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ЖК семейства ω-3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Жиры рыб</a:t>
                      </a:r>
                    </a:p>
                    <a:p>
                      <a:r>
                        <a:rPr lang="ru-RU" dirty="0" smtClean="0"/>
                        <a:t>холодных морей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Снижение риска</a:t>
                      </a:r>
                    </a:p>
                    <a:p>
                      <a:r>
                        <a:rPr lang="ru-RU" dirty="0" smtClean="0"/>
                        <a:t>сердечно-сосудистых заболеваний,</a:t>
                      </a:r>
                    </a:p>
                    <a:p>
                      <a:r>
                        <a:rPr lang="ru-RU" dirty="0" smtClean="0"/>
                        <a:t>улучшение функции нервной</a:t>
                      </a:r>
                    </a:p>
                    <a:p>
                      <a:r>
                        <a:rPr lang="ru-RU" dirty="0" smtClean="0"/>
                        <a:t>системы и зрения</a:t>
                      </a:r>
                      <a:endParaRPr lang="ru-RU" dirty="0"/>
                    </a:p>
                  </a:txBody>
                  <a:tcPr/>
                </a:tc>
              </a:tr>
              <a:tr h="47408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Конъюгированная </a:t>
                      </a:r>
                      <a:r>
                        <a:rPr lang="ru-RU" dirty="0" err="1" smtClean="0">
                          <a:solidFill>
                            <a:srgbClr val="7030A0"/>
                          </a:solidFill>
                        </a:rPr>
                        <a:t>линолевая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кислота</a:t>
                      </a:r>
                    </a:p>
                    <a:p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Сыр,</a:t>
                      </a:r>
                    </a:p>
                    <a:p>
                      <a:r>
                        <a:rPr lang="ru-RU" dirty="0" smtClean="0"/>
                        <a:t>мясные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 риска рака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76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Продолжение таблицы 1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1167938"/>
              </p:ext>
            </p:extLst>
          </p:nvPr>
        </p:nvGraphicFramePr>
        <p:xfrm>
          <a:off x="457200" y="980731"/>
          <a:ext cx="8229600" cy="5644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4218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Флавоноиды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038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Антоцианидины</a:t>
                      </a:r>
                      <a:r>
                        <a:rPr lang="ru-RU" sz="2000" dirty="0" smtClean="0"/>
                        <a:t>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Фрукты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Нейтрализация свободных</a:t>
                      </a:r>
                    </a:p>
                    <a:p>
                      <a:r>
                        <a:rPr lang="ru-RU" sz="2000" dirty="0" smtClean="0"/>
                        <a:t>радикалов, снижение риска</a:t>
                      </a:r>
                    </a:p>
                    <a:p>
                      <a:r>
                        <a:rPr lang="ru-RU" sz="2000" dirty="0" smtClean="0"/>
                        <a:t>заболевания раком</a:t>
                      </a:r>
                      <a:endParaRPr lang="ru-RU" sz="2000" dirty="0"/>
                    </a:p>
                  </a:txBody>
                  <a:tcPr/>
                </a:tc>
              </a:tr>
              <a:tr h="42182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Катехины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Чай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21822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Флавононы</a:t>
                      </a:r>
                      <a:r>
                        <a:rPr lang="ru-RU" sz="2000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 Цитрусовые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2182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Флавоны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Фрукты, овощи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</a:tr>
              <a:tr h="4218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FF0000"/>
                          </a:solidFill>
                        </a:rPr>
                        <a:t>Глюкосинолаты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, индолы, </a:t>
                      </a:r>
                      <a:r>
                        <a:rPr lang="ru-RU" sz="2000" dirty="0" err="1" smtClean="0">
                          <a:solidFill>
                            <a:srgbClr val="FF0000"/>
                          </a:solidFill>
                        </a:rPr>
                        <a:t>изотиоцианаты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2143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Сульфорафан</a:t>
                      </a:r>
                      <a:r>
                        <a:rPr lang="ru-RU" sz="2000" dirty="0" smtClean="0"/>
                        <a:t>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Овощи семейства</a:t>
                      </a:r>
                    </a:p>
                    <a:p>
                      <a:r>
                        <a:rPr lang="ru-RU" sz="2000" dirty="0" smtClean="0"/>
                        <a:t>крестоцветных, хрен</a:t>
                      </a:r>
                    </a:p>
                    <a:p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Нейтрализация свободных</a:t>
                      </a:r>
                    </a:p>
                    <a:p>
                      <a:r>
                        <a:rPr lang="ru-RU" sz="2000" dirty="0" smtClean="0"/>
                        <a:t>радикалов, снижение риска рака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756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2400" dirty="0"/>
              <a:t>Продолжение таблицы 1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3021204"/>
              </p:ext>
            </p:extLst>
          </p:nvPr>
        </p:nvGraphicFramePr>
        <p:xfrm>
          <a:off x="457200" y="980727"/>
          <a:ext cx="8229600" cy="5502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0584"/>
                <a:gridCol w="2448272"/>
                <a:gridCol w="3610744"/>
              </a:tblGrid>
              <a:tr h="4251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Фенолы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9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Кофеиновая кислота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Фрукты, овощи,</a:t>
                      </a:r>
                    </a:p>
                    <a:p>
                      <a:pPr algn="ctr"/>
                      <a:r>
                        <a:rPr lang="ru-RU" sz="1600" dirty="0" smtClean="0"/>
                        <a:t>цитрусовые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Антиоксидантная активность</a:t>
                      </a:r>
                      <a:endParaRPr lang="ru-RU" sz="16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Феруловая</a:t>
                      </a:r>
                      <a:r>
                        <a:rPr lang="ru-RU" sz="1600" dirty="0" smtClean="0"/>
                        <a:t> кислота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Фрукты, овощи,</a:t>
                      </a:r>
                    </a:p>
                    <a:p>
                      <a:pPr algn="ctr"/>
                      <a:r>
                        <a:rPr lang="ru-RU" sz="1600" dirty="0" smtClean="0"/>
                        <a:t>цитрусовые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Снижение риска</a:t>
                      </a:r>
                    </a:p>
                    <a:p>
                      <a:r>
                        <a:rPr lang="ru-RU" sz="1600" dirty="0" smtClean="0"/>
                        <a:t>сердечно-сосудистых заболеваний</a:t>
                      </a:r>
                      <a:endParaRPr lang="ru-RU" sz="1600" dirty="0"/>
                    </a:p>
                  </a:txBody>
                  <a:tcPr/>
                </a:tc>
              </a:tr>
              <a:tr h="4251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Растительные  стерины</a:t>
                      </a:r>
                      <a:endParaRPr lang="ru-RU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07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Эфиры </a:t>
                      </a:r>
                      <a:r>
                        <a:rPr lang="ru-RU" sz="1600" dirty="0" err="1" smtClean="0"/>
                        <a:t>станола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Кукурузное, соевое,</a:t>
                      </a:r>
                    </a:p>
                    <a:p>
                      <a:pPr algn="ctr"/>
                      <a:r>
                        <a:rPr lang="ru-RU" sz="1600" dirty="0" smtClean="0"/>
                        <a:t>пшеничное,</a:t>
                      </a:r>
                    </a:p>
                    <a:p>
                      <a:pPr algn="ctr"/>
                      <a:r>
                        <a:rPr lang="ru-RU" sz="1600" dirty="0" smtClean="0"/>
                        <a:t>хлопковое масла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Гипохолестеринемическое</a:t>
                      </a:r>
                    </a:p>
                    <a:p>
                      <a:r>
                        <a:rPr lang="ru-RU" sz="1600" dirty="0" smtClean="0"/>
                        <a:t>действие путем снижения</a:t>
                      </a:r>
                    </a:p>
                    <a:p>
                      <a:r>
                        <a:rPr lang="ru-RU" sz="1600" dirty="0" smtClean="0"/>
                        <a:t>всасывания холестерина</a:t>
                      </a:r>
                      <a:endParaRPr lang="ru-RU" sz="1600" dirty="0"/>
                    </a:p>
                  </a:txBody>
                  <a:tcPr/>
                </a:tc>
              </a:tr>
              <a:tr h="42519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</a:rPr>
                        <a:t>Пребиотики</a:t>
                      </a:r>
                      <a:r>
                        <a:rPr lang="ru-RU" sz="1600" b="1" dirty="0" smtClean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ru-RU" sz="1600" b="1" dirty="0" err="1" smtClean="0">
                          <a:solidFill>
                            <a:srgbClr val="00B050"/>
                          </a:solidFill>
                        </a:rPr>
                        <a:t>пробиотики</a:t>
                      </a:r>
                      <a:endParaRPr lang="ru-RU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193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Фрукто</a:t>
                      </a:r>
                      <a:r>
                        <a:rPr lang="ru-RU" sz="1600" dirty="0" smtClean="0"/>
                        <a:t>-олигосахариды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 Артишоки, лук</a:t>
                      </a:r>
                    </a:p>
                    <a:p>
                      <a:pPr algn="ctr"/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Нормализация функции</a:t>
                      </a:r>
                    </a:p>
                    <a:p>
                      <a:r>
                        <a:rPr lang="ru-RU" sz="1600" dirty="0" smtClean="0"/>
                        <a:t>желудочно-кишечного тракта</a:t>
                      </a:r>
                      <a:endParaRPr lang="ru-RU" sz="1600" dirty="0"/>
                    </a:p>
                  </a:txBody>
                  <a:tcPr/>
                </a:tc>
              </a:tr>
              <a:tr h="425193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Лактобактерии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 Йогурт, другие кисло-</a:t>
                      </a:r>
                    </a:p>
                    <a:p>
                      <a:pPr algn="ctr"/>
                      <a:r>
                        <a:rPr lang="ru-RU" sz="1600" dirty="0" smtClean="0"/>
                        <a:t>молочные </a:t>
                      </a:r>
                      <a:r>
                        <a:rPr lang="ru-RU" sz="1600" dirty="0" smtClean="0"/>
                        <a:t>продукты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Нормализация функции</a:t>
                      </a:r>
                    </a:p>
                    <a:p>
                      <a:r>
                        <a:rPr lang="ru-RU" sz="1600" dirty="0" smtClean="0"/>
                        <a:t>желудочно-кишечного </a:t>
                      </a:r>
                      <a:r>
                        <a:rPr lang="ru-RU" sz="1600" dirty="0" smtClean="0"/>
                        <a:t>тракта</a:t>
                      </a:r>
                      <a:endParaRPr lang="ru-RU" sz="1600" dirty="0"/>
                    </a:p>
                  </a:txBody>
                  <a:tcPr/>
                </a:tc>
              </a:tr>
              <a:tr h="42519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Сапонины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Соевые бобы,</a:t>
                      </a:r>
                    </a:p>
                    <a:p>
                      <a:pPr algn="ctr"/>
                      <a:r>
                        <a:rPr lang="ru-RU" sz="1600" dirty="0" smtClean="0"/>
                        <a:t>соевые продукты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Снижение холестерина в крови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00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231</TotalTime>
  <Words>764</Words>
  <Application>Microsoft Office PowerPoint</Application>
  <PresentationFormat>Экран (4:3)</PresentationFormat>
  <Paragraphs>166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Презентационные материалы Основные принципы пищевой комбинаторики при разработке и   производстве функциональных продуктов</vt:lpstr>
      <vt:lpstr>Слайд 2</vt:lpstr>
      <vt:lpstr>Слайд 3</vt:lpstr>
      <vt:lpstr>Принципы создания новых  форм пищевых продуктов:</vt:lpstr>
      <vt:lpstr>Слайд 5</vt:lpstr>
      <vt:lpstr>Таблица 1 – Компоненты, вводимые в функциональные продукты</vt:lpstr>
      <vt:lpstr>Продолжение таблицы 1</vt:lpstr>
      <vt:lpstr>Продолжение таблицы 1</vt:lpstr>
      <vt:lpstr>Продолжение таблицы 1</vt:lpstr>
      <vt:lpstr>Продолжение таблицы 1</vt:lpstr>
      <vt:lpstr>Для снижения риска нанесения вреда здоровью человека до минимума в практической работе по созданию новой пищевой продукции необходимо соблюдать  ПРИНЦИПЫ ПИЩЕВОЙ КОМБИНАТОРИКИ:</vt:lpstr>
      <vt:lpstr>Безопасность и доброкачественность</vt:lpstr>
      <vt:lpstr>Необходимость использования: </vt:lpstr>
      <vt:lpstr>Совместимость: </vt:lpstr>
      <vt:lpstr>Предпочтительность использования: </vt:lpstr>
      <vt:lpstr>Конечный контроль и достоверность декларирования: </vt:lpstr>
      <vt:lpstr>Исключение: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пищевой комбинаторики при разработке и   производстве функциональных продуктов</dc:title>
  <dc:creator>user</dc:creator>
  <cp:lastModifiedBy>Александр</cp:lastModifiedBy>
  <cp:revision>19</cp:revision>
  <dcterms:created xsi:type="dcterms:W3CDTF">2018-09-28T10:38:14Z</dcterms:created>
  <dcterms:modified xsi:type="dcterms:W3CDTF">2021-03-04T18:02:15Z</dcterms:modified>
</cp:coreProperties>
</file>